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theme/themeOverride2.xml" ContentType="application/vnd.openxmlformats-officedocument.themeOverride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0.xml" ContentType="application/vnd.openxmlformats-officedocument.theme+xml"/>
  <Override PartName="/ppt/slideLayouts/slideLayout58.xml" ContentType="application/vnd.openxmlformats-officedocument.presentationml.slideLayout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9" r:id="rId2"/>
    <p:sldMasterId id="2147483693" r:id="rId3"/>
    <p:sldMasterId id="2147483695" r:id="rId4"/>
    <p:sldMasterId id="2147483707" r:id="rId5"/>
    <p:sldMasterId id="2147483709" r:id="rId6"/>
    <p:sldMasterId id="2147483722" r:id="rId7"/>
    <p:sldMasterId id="2147483737" r:id="rId8"/>
    <p:sldMasterId id="2147483753" r:id="rId9"/>
    <p:sldMasterId id="2147483765" r:id="rId10"/>
    <p:sldMasterId id="2147483768" r:id="rId11"/>
    <p:sldMasterId id="2147483771" r:id="rId12"/>
  </p:sldMasterIdLst>
  <p:notesMasterIdLst>
    <p:notesMasterId r:id="rId38"/>
  </p:notesMasterIdLst>
  <p:sldIdLst>
    <p:sldId id="267" r:id="rId13"/>
    <p:sldId id="268" r:id="rId14"/>
    <p:sldId id="269" r:id="rId15"/>
    <p:sldId id="271" r:id="rId16"/>
    <p:sldId id="273" r:id="rId17"/>
    <p:sldId id="275" r:id="rId18"/>
    <p:sldId id="259" r:id="rId19"/>
    <p:sldId id="263" r:id="rId20"/>
    <p:sldId id="295" r:id="rId21"/>
    <p:sldId id="277" r:id="rId22"/>
    <p:sldId id="279" r:id="rId23"/>
    <p:sldId id="264" r:id="rId24"/>
    <p:sldId id="293" r:id="rId25"/>
    <p:sldId id="282" r:id="rId26"/>
    <p:sldId id="283" r:id="rId27"/>
    <p:sldId id="294" r:id="rId28"/>
    <p:sldId id="292" r:id="rId29"/>
    <p:sldId id="291" r:id="rId30"/>
    <p:sldId id="284" r:id="rId31"/>
    <p:sldId id="285" r:id="rId32"/>
    <p:sldId id="286" r:id="rId33"/>
    <p:sldId id="287" r:id="rId34"/>
    <p:sldId id="289" r:id="rId35"/>
    <p:sldId id="290" r:id="rId36"/>
    <p:sldId id="26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33CC"/>
    <a:srgbClr val="003300"/>
    <a:srgbClr val="006600"/>
    <a:srgbClr val="0000CC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0" autoAdjust="0"/>
    <p:restoredTop sz="94660"/>
  </p:normalViewPr>
  <p:slideViewPr>
    <p:cSldViewPr>
      <p:cViewPr>
        <p:scale>
          <a:sx n="70" d="100"/>
          <a:sy n="70" d="100"/>
        </p:scale>
        <p:origin x="-102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54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AFACFD7-3472-48EF-882A-00E19905948C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5143D5-7940-40CF-84F0-8FBEA01BD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418CD-0476-42D2-9FF7-C7CAFC656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81612-0DB0-49C9-8851-14B1E0A24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FA8E-02E8-4C11-8A04-083AA622C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5B423-6A96-4FDD-AF54-35ED621BB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B09CB-1420-4D2C-96A1-A05226B81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32CD-D72F-4AB5-B8B6-E5430F09050C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C3AF-4FDB-4F80-BBBA-5303898C8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DF4C-B409-4431-B490-01F0270038E6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8591F-BC6D-44C9-9192-8B9BAA28A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2084-90D3-4F88-8D7D-CA9D69436336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AFBF0-BA9F-4D79-915F-2034A98FF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67DE6-48A0-4A03-B6AF-E9267CF55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>
              <a:spcBef>
                <a:spcPts val="400"/>
              </a:spcBef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009280-F500-4856-821F-7C5CC7E91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C7FD6B-4953-4C41-8320-8BA088789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0993B-4902-4F24-967A-60630B9AE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>
              <a:spcBef>
                <a:spcPts val="400"/>
              </a:spcBef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4B0FE4-7EFB-40FF-86A7-7B91AB69C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B83806-2A93-431A-A81F-323381BC2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095A65-3536-4B74-8709-CF52F87BE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448EA9-8549-4997-8FEE-26023B045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B64852-D293-4454-B745-A88C6671FA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AB9AB3-8994-4881-8D4D-4EF056E0D9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D6F7B9-A3F4-4C72-8FC9-B226D2860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F36BCF-722D-4054-8305-00E64E748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DCA38D3-92D5-4557-BFB7-DB164CEA6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D9C4F2-50A2-40F3-8AE1-91300DCEA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29648-23D9-45BD-80EF-1F758299B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>
              <a:spcBef>
                <a:spcPts val="400"/>
              </a:spcBef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ADB1E2-2573-4995-A7F9-3C2C80641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B2D0DD-ADC0-4459-947C-FF68CB2AA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>
              <a:spcBef>
                <a:spcPts val="400"/>
              </a:spcBef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701C56-43E9-4A4E-91AF-9474D0A84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95ED17-4F11-4869-B8D1-BEA408B190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FC8FCF-F125-44DD-ABA2-BBD25C735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966B07-5C4D-4DEB-BC90-49283082D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5B9B89-47AF-49EB-B4D2-D232EE01E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FD3B45-8C70-495A-B597-07E8DEF8E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59A4ED-B1AE-4FD8-8C08-A44B2F771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95C433-0374-44BB-849A-C6BBE9061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9880F-A0BC-4F0A-90E9-2D1DB8E838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05FA36-DA32-4714-94A6-22F3C3C20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7D1FD3-CE9A-49A7-908F-CF8334BD0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802C-3C4D-4E64-B890-3BBF64D41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5691FF-C8AD-4F6C-B2EC-4C47A977E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6333A4-A88C-4AAD-B948-B02D8CD09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85F06B-DC55-4C24-A78B-47D7DE97E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1DA683-8694-45A7-9AC3-27C355772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7944D5-4B83-4BCA-A97E-BD75B48E5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6E3F77-6FF7-40E1-834A-89E785F82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8138B9-5383-483B-8B51-B2862297C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1C6ED-B5E8-4C54-A18B-46CCC5DF1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CDD946-C226-4750-9316-9943B738C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66760D-0773-4F9D-950D-D89696A7B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3DB219-96D2-4BBC-838C-DDE576C1D5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65F44C-5E1A-4AA8-B869-874DECD63F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9D2835-C36C-4103-BC91-A25E10624A4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5C859-2375-4393-B601-42A09A75E5DF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233D-0D7D-46CC-B35B-571E011EA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93552-E803-415A-8785-A0D44BD16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79E1F-1D78-494E-8F14-6A4EBFF36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46CC-0AEC-4BC1-B4ED-13DE03B14EB1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922E2-E3CD-431C-8568-3233B5C4A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09023-E23C-4351-A911-1B75B844092C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AD8F7-4235-4DD3-B868-898697D36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E9AF-B79A-46A2-A16F-D18BDC722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67795-85B8-4284-8B61-AE8597873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9F46F-F6FA-4FF1-AD7D-FE6C74A4D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3B01-1E7C-4AA3-88D9-939BEA837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7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8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4507EB2-7C2E-46E3-96AD-79E29F8CE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676AE50C-FF2E-408B-93AB-424D1CD917A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E0CFE5-153F-4FAF-A2A6-AAC959F3D347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FAB8CA2-AA04-4D54-9053-B275DBCE4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7BD9403-794B-472E-8B5B-DA3E2A97325B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D9C84F8-B115-4639-B3ED-F65B11D7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8B1556-5628-4FD6-8DA7-4B8703E76378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EF868E-7332-4F98-8CEE-864366DCA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FDCAA1-82BE-49D5-B4D9-BE8320933D7B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0139C1-9B92-4CF3-BDDA-612BD19D2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B58001-81B2-474C-B7F0-32AE88F382AF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1095F3-C9B3-40FB-A53C-54766F1A9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00"/>
            </a:gs>
            <a:gs pos="100000">
              <a:srgbClr val="0018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C8AA84D7-C8A6-4FBC-9CF8-53C64F0F2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151" name="Picture 10" descr="Horse-03-june"/>
          <p:cNvPicPr>
            <a:picLocks noChangeAspect="1" noChangeArrowheads="1" noCrop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18500" y="6302375"/>
            <a:ext cx="752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8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Souvir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Souvir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Souvir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Souvir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Souvir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Souvir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Souvir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Souvi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VNI-Souvir" pitchFamily="2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NI-Souvir" pitchFamily="2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3F0C25E-451D-4939-A3DD-B4A70820D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177" name="Picture 10" descr="Horse-03-june"/>
          <p:cNvPicPr>
            <a:picLocks noChangeAspect="1" noChangeArrowheads="1" noCrop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18500" y="6302375"/>
            <a:ext cx="752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+mj-ea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9pPr>
    </p:titleStyle>
    <p:bodyStyle>
      <a:lvl1pPr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3D27094-3535-4150-A008-23A7C7111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201" name="Picture 10" descr="Horse-03-june"/>
          <p:cNvPicPr>
            <a:picLocks noChangeAspect="1" noChangeArrowheads="1" noCrop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18500" y="6302375"/>
            <a:ext cx="752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+mj-ea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9pPr>
    </p:titleStyle>
    <p:bodyStyle>
      <a:lvl1pPr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00"/>
            </a:gs>
            <a:gs pos="100000">
              <a:srgbClr val="0018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F0CE51DB-CD89-4905-93A5-823A75BEA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223" name="Picture 10" descr="Horse-03-june"/>
          <p:cNvPicPr>
            <a:picLocks noChangeAspect="1" noChangeArrowheads="1" noCrop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18500" y="6302375"/>
            <a:ext cx="752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82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Souvir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Souvir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Souvir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Souvir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Souvir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Souvir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Souvir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Souvi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VNI-Souvir" pitchFamily="2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NI-Souvir" pitchFamily="2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E96FC3A-4307-4A50-9952-2D100E199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49" name="Picture 10" descr="Horse-03-june"/>
          <p:cNvPicPr>
            <a:picLocks noChangeAspect="1" noChangeArrowheads="1" noCrop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318500" y="6302375"/>
            <a:ext cx="752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Admin\Downloads\ThuongLamThayCoOi-NhatLanVy-4583015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11" Type="http://schemas.openxmlformats.org/officeDocument/2006/relationships/image" Target="../media/image26.wmf"/><Relationship Id="rId5" Type="http://schemas.openxmlformats.org/officeDocument/2006/relationships/image" Target="../media/image33.png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0.wmf"/><Relationship Id="rId4" Type="http://schemas.openxmlformats.org/officeDocument/2006/relationships/image" Target="../media/image32.png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4.vml"/><Relationship Id="rId6" Type="http://schemas.openxmlformats.org/officeDocument/2006/relationships/slide" Target="slide7.xml"/><Relationship Id="rId5" Type="http://schemas.openxmlformats.org/officeDocument/2006/relationships/image" Target="../media/image38.gif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11" Type="http://schemas.openxmlformats.org/officeDocument/2006/relationships/slide" Target="slide7.xml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52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9.e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51.wmf"/><Relationship Id="rId20" Type="http://schemas.openxmlformats.org/officeDocument/2006/relationships/image" Target="../media/image53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48.e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45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8.vml"/><Relationship Id="rId5" Type="http://schemas.openxmlformats.org/officeDocument/2006/relationships/slide" Target="slide7.xml"/><Relationship Id="rId4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55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slide" Target="slide7.xml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54.wmf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slide" Target="slide7.xml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6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slide" Target="slide15.xml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5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8.gif"/><Relationship Id="rId5" Type="http://schemas.openxmlformats.org/officeDocument/2006/relationships/slide" Target="slide6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gif"/><Relationship Id="rId5" Type="http://schemas.openxmlformats.org/officeDocument/2006/relationships/slide" Target="slide8.xml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2.xml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0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800" y="2133600"/>
            <a:ext cx="769620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TỨ GIÁC NỘI TIẾP ĐƯỜNG TRÒN</a:t>
            </a:r>
          </a:p>
        </p:txBody>
      </p:sp>
      <p:pic>
        <p:nvPicPr>
          <p:cNvPr id="44036" name="Picture 4" descr="MAT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581400" y="4557713"/>
            <a:ext cx="1828800" cy="1233487"/>
          </a:xfrm>
          <a:noFill/>
        </p:spPr>
      </p:pic>
      <p:grpSp>
        <p:nvGrpSpPr>
          <p:cNvPr id="56325" name="Group 5"/>
          <p:cNvGrpSpPr>
            <a:grpSpLocks/>
          </p:cNvGrpSpPr>
          <p:nvPr/>
        </p:nvGrpSpPr>
        <p:grpSpPr bwMode="auto">
          <a:xfrm>
            <a:off x="107950" y="4260850"/>
            <a:ext cx="2376488" cy="1905000"/>
            <a:chOff x="0" y="119"/>
            <a:chExt cx="1497" cy="1200"/>
          </a:xfrm>
        </p:grpSpPr>
        <p:grpSp>
          <p:nvGrpSpPr>
            <p:cNvPr id="56462" name="Group 6"/>
            <p:cNvGrpSpPr>
              <a:grpSpLocks/>
            </p:cNvGrpSpPr>
            <p:nvPr/>
          </p:nvGrpSpPr>
          <p:grpSpPr bwMode="auto">
            <a:xfrm>
              <a:off x="72" y="1041"/>
              <a:ext cx="530" cy="278"/>
              <a:chOff x="0" y="0"/>
              <a:chExt cx="768" cy="576"/>
            </a:xfrm>
          </p:grpSpPr>
          <p:sp>
            <p:nvSpPr>
              <p:cNvPr id="56594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6595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56463" name="Group 9"/>
            <p:cNvGrpSpPr>
              <a:grpSpLocks/>
            </p:cNvGrpSpPr>
            <p:nvPr/>
          </p:nvGrpSpPr>
          <p:grpSpPr bwMode="auto">
            <a:xfrm>
              <a:off x="788" y="651"/>
              <a:ext cx="530" cy="278"/>
              <a:chOff x="0" y="0"/>
              <a:chExt cx="768" cy="576"/>
            </a:xfrm>
          </p:grpSpPr>
          <p:sp>
            <p:nvSpPr>
              <p:cNvPr id="5659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659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56464" name="Group 12"/>
            <p:cNvGrpSpPr>
              <a:grpSpLocks/>
            </p:cNvGrpSpPr>
            <p:nvPr/>
          </p:nvGrpSpPr>
          <p:grpSpPr bwMode="auto">
            <a:xfrm>
              <a:off x="13" y="119"/>
              <a:ext cx="530" cy="278"/>
              <a:chOff x="0" y="0"/>
              <a:chExt cx="768" cy="576"/>
            </a:xfrm>
          </p:grpSpPr>
          <p:sp>
            <p:nvSpPr>
              <p:cNvPr id="56590" name="Oval 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6591" name="Oval 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56465" name="Group 15"/>
            <p:cNvGrpSpPr>
              <a:grpSpLocks/>
            </p:cNvGrpSpPr>
            <p:nvPr/>
          </p:nvGrpSpPr>
          <p:grpSpPr bwMode="auto">
            <a:xfrm>
              <a:off x="0" y="119"/>
              <a:ext cx="1497" cy="822"/>
              <a:chOff x="3115" y="0"/>
              <a:chExt cx="2170" cy="1702"/>
            </a:xfrm>
          </p:grpSpPr>
          <p:grpSp>
            <p:nvGrpSpPr>
              <p:cNvPr id="56466" name="Group 16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56588" name="Oval 17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56589" name="Oval 18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56467" name="Group 19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6490" name="Group 20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56586" name="Freeform 21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87" name="Freeform 22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491" name="Group 23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56584" name="Freeform 24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52 w 2736"/>
                      <a:gd name="T3" fmla="*/ 55 h 504"/>
                      <a:gd name="T4" fmla="*/ 518 w 2736"/>
                      <a:gd name="T5" fmla="*/ 8 h 504"/>
                      <a:gd name="T6" fmla="*/ 798 w 2736"/>
                      <a:gd name="T7" fmla="*/ 8 h 504"/>
                      <a:gd name="T8" fmla="*/ 792 w 2736"/>
                      <a:gd name="T9" fmla="*/ 34 h 504"/>
                      <a:gd name="T10" fmla="*/ 514 w 2736"/>
                      <a:gd name="T11" fmla="*/ 34 h 504"/>
                      <a:gd name="T12" fmla="*/ 191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85" name="Freeform 25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81 w 1769"/>
                      <a:gd name="T3" fmla="*/ 19 h 791"/>
                      <a:gd name="T4" fmla="*/ 193 w 1769"/>
                      <a:gd name="T5" fmla="*/ 65 h 791"/>
                      <a:gd name="T6" fmla="*/ 269 w 1769"/>
                      <a:gd name="T7" fmla="*/ 141 h 791"/>
                      <a:gd name="T8" fmla="*/ 293 w 1769"/>
                      <a:gd name="T9" fmla="*/ 199 h 791"/>
                      <a:gd name="T10" fmla="*/ 282 w 1769"/>
                      <a:gd name="T11" fmla="*/ 257 h 791"/>
                      <a:gd name="T12" fmla="*/ 265 w 1769"/>
                      <a:gd name="T13" fmla="*/ 207 h 791"/>
                      <a:gd name="T14" fmla="*/ 232 w 1769"/>
                      <a:gd name="T15" fmla="*/ 149 h 791"/>
                      <a:gd name="T16" fmla="*/ 185 w 1769"/>
                      <a:gd name="T17" fmla="*/ 97 h 791"/>
                      <a:gd name="T18" fmla="*/ 97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492" name="Group 26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56582" name="Freeform 27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10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83" name="Freeform 28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2 h 791"/>
                      <a:gd name="T4" fmla="*/ 169 w 1769"/>
                      <a:gd name="T5" fmla="*/ 43 h 791"/>
                      <a:gd name="T6" fmla="*/ 236 w 1769"/>
                      <a:gd name="T7" fmla="*/ 94 h 791"/>
                      <a:gd name="T8" fmla="*/ 257 w 1769"/>
                      <a:gd name="T9" fmla="*/ 132 h 791"/>
                      <a:gd name="T10" fmla="*/ 247 w 1769"/>
                      <a:gd name="T11" fmla="*/ 172 h 791"/>
                      <a:gd name="T12" fmla="*/ 232 w 1769"/>
                      <a:gd name="T13" fmla="*/ 138 h 791"/>
                      <a:gd name="T14" fmla="*/ 203 w 1769"/>
                      <a:gd name="T15" fmla="*/ 99 h 791"/>
                      <a:gd name="T16" fmla="*/ 162 w 1769"/>
                      <a:gd name="T17" fmla="*/ 64 h 791"/>
                      <a:gd name="T18" fmla="*/ 85 w 1769"/>
                      <a:gd name="T19" fmla="*/ 33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493" name="Group 29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56580" name="Freeform 30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48 h 504"/>
                      <a:gd name="T2" fmla="*/ 199 w 2736"/>
                      <a:gd name="T3" fmla="*/ 49 h 504"/>
                      <a:gd name="T4" fmla="*/ 409 w 2736"/>
                      <a:gd name="T5" fmla="*/ 7 h 504"/>
                      <a:gd name="T6" fmla="*/ 630 w 2736"/>
                      <a:gd name="T7" fmla="*/ 7 h 504"/>
                      <a:gd name="T8" fmla="*/ 626 w 2736"/>
                      <a:gd name="T9" fmla="*/ 30 h 504"/>
                      <a:gd name="T10" fmla="*/ 406 w 2736"/>
                      <a:gd name="T11" fmla="*/ 30 h 504"/>
                      <a:gd name="T12" fmla="*/ 151 w 2736"/>
                      <a:gd name="T13" fmla="*/ 86 h 504"/>
                      <a:gd name="T14" fmla="*/ 0 w 2736"/>
                      <a:gd name="T15" fmla="*/ 14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81" name="Freeform 31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4 w 1769"/>
                      <a:gd name="T3" fmla="*/ 17 h 791"/>
                      <a:gd name="T4" fmla="*/ 153 w 1769"/>
                      <a:gd name="T5" fmla="*/ 59 h 791"/>
                      <a:gd name="T6" fmla="*/ 213 w 1769"/>
                      <a:gd name="T7" fmla="*/ 127 h 791"/>
                      <a:gd name="T8" fmla="*/ 232 w 1769"/>
                      <a:gd name="T9" fmla="*/ 179 h 791"/>
                      <a:gd name="T10" fmla="*/ 223 w 1769"/>
                      <a:gd name="T11" fmla="*/ 231 h 791"/>
                      <a:gd name="T12" fmla="*/ 210 w 1769"/>
                      <a:gd name="T13" fmla="*/ 186 h 791"/>
                      <a:gd name="T14" fmla="*/ 183 w 1769"/>
                      <a:gd name="T15" fmla="*/ 134 h 791"/>
                      <a:gd name="T16" fmla="*/ 147 w 1769"/>
                      <a:gd name="T17" fmla="*/ 87 h 791"/>
                      <a:gd name="T18" fmla="*/ 77 w 1769"/>
                      <a:gd name="T19" fmla="*/ 45 h 791"/>
                      <a:gd name="T20" fmla="*/ 0 w 1769"/>
                      <a:gd name="T21" fmla="*/ 23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494" name="Group 32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56578" name="Freeform 33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56 w 2736"/>
                      <a:gd name="T3" fmla="*/ 40 h 504"/>
                      <a:gd name="T4" fmla="*/ 320 w 2736"/>
                      <a:gd name="T5" fmla="*/ 6 h 504"/>
                      <a:gd name="T6" fmla="*/ 492 w 2736"/>
                      <a:gd name="T7" fmla="*/ 6 h 504"/>
                      <a:gd name="T8" fmla="*/ 490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79" name="Freeform 34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0 w 1769"/>
                      <a:gd name="T3" fmla="*/ 14 h 791"/>
                      <a:gd name="T4" fmla="*/ 120 w 1769"/>
                      <a:gd name="T5" fmla="*/ 48 h 791"/>
                      <a:gd name="T6" fmla="*/ 167 w 1769"/>
                      <a:gd name="T7" fmla="*/ 102 h 791"/>
                      <a:gd name="T8" fmla="*/ 182 w 1769"/>
                      <a:gd name="T9" fmla="*/ 143 h 791"/>
                      <a:gd name="T10" fmla="*/ 175 w 1769"/>
                      <a:gd name="T11" fmla="*/ 186 h 791"/>
                      <a:gd name="T12" fmla="*/ 164 w 1769"/>
                      <a:gd name="T13" fmla="*/ 150 h 791"/>
                      <a:gd name="T14" fmla="*/ 144 w 1769"/>
                      <a:gd name="T15" fmla="*/ 108 h 791"/>
                      <a:gd name="T16" fmla="*/ 114 w 1769"/>
                      <a:gd name="T17" fmla="*/ 70 h 791"/>
                      <a:gd name="T18" fmla="*/ 60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495" name="Group 35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56576" name="Freeform 36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41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77" name="Freeform 37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8 w 1769"/>
                      <a:gd name="T3" fmla="*/ 4 h 791"/>
                      <a:gd name="T4" fmla="*/ 90 w 1769"/>
                      <a:gd name="T5" fmla="*/ 16 h 791"/>
                      <a:gd name="T6" fmla="*/ 125 w 1769"/>
                      <a:gd name="T7" fmla="*/ 35 h 791"/>
                      <a:gd name="T8" fmla="*/ 136 w 1769"/>
                      <a:gd name="T9" fmla="*/ 49 h 791"/>
                      <a:gd name="T10" fmla="*/ 131 w 1769"/>
                      <a:gd name="T11" fmla="*/ 64 h 791"/>
                      <a:gd name="T12" fmla="*/ 123 w 1769"/>
                      <a:gd name="T13" fmla="*/ 52 h 791"/>
                      <a:gd name="T14" fmla="*/ 107 w 1769"/>
                      <a:gd name="T15" fmla="*/ 37 h 791"/>
                      <a:gd name="T16" fmla="*/ 86 w 1769"/>
                      <a:gd name="T17" fmla="*/ 24 h 791"/>
                      <a:gd name="T18" fmla="*/ 45 w 1769"/>
                      <a:gd name="T19" fmla="*/ 13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496" name="Group 38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56574" name="Freeform 39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75" name="Freeform 40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497" name="Group 41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56572" name="Freeform 42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73" name="Freeform 43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498" name="Group 44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56570" name="Freeform 45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52 w 2736"/>
                      <a:gd name="T3" fmla="*/ 55 h 504"/>
                      <a:gd name="T4" fmla="*/ 518 w 2736"/>
                      <a:gd name="T5" fmla="*/ 8 h 504"/>
                      <a:gd name="T6" fmla="*/ 798 w 2736"/>
                      <a:gd name="T7" fmla="*/ 8 h 504"/>
                      <a:gd name="T8" fmla="*/ 792 w 2736"/>
                      <a:gd name="T9" fmla="*/ 34 h 504"/>
                      <a:gd name="T10" fmla="*/ 514 w 2736"/>
                      <a:gd name="T11" fmla="*/ 34 h 504"/>
                      <a:gd name="T12" fmla="*/ 191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71" name="Freeform 46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81 w 1769"/>
                      <a:gd name="T3" fmla="*/ 19 h 791"/>
                      <a:gd name="T4" fmla="*/ 193 w 1769"/>
                      <a:gd name="T5" fmla="*/ 65 h 791"/>
                      <a:gd name="T6" fmla="*/ 269 w 1769"/>
                      <a:gd name="T7" fmla="*/ 141 h 791"/>
                      <a:gd name="T8" fmla="*/ 293 w 1769"/>
                      <a:gd name="T9" fmla="*/ 199 h 791"/>
                      <a:gd name="T10" fmla="*/ 282 w 1769"/>
                      <a:gd name="T11" fmla="*/ 257 h 791"/>
                      <a:gd name="T12" fmla="*/ 265 w 1769"/>
                      <a:gd name="T13" fmla="*/ 207 h 791"/>
                      <a:gd name="T14" fmla="*/ 232 w 1769"/>
                      <a:gd name="T15" fmla="*/ 149 h 791"/>
                      <a:gd name="T16" fmla="*/ 185 w 1769"/>
                      <a:gd name="T17" fmla="*/ 97 h 791"/>
                      <a:gd name="T18" fmla="*/ 97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499" name="Group 47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56568" name="Freeform 48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10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69" name="Freeform 49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2 h 791"/>
                      <a:gd name="T4" fmla="*/ 169 w 1769"/>
                      <a:gd name="T5" fmla="*/ 43 h 791"/>
                      <a:gd name="T6" fmla="*/ 236 w 1769"/>
                      <a:gd name="T7" fmla="*/ 94 h 791"/>
                      <a:gd name="T8" fmla="*/ 257 w 1769"/>
                      <a:gd name="T9" fmla="*/ 132 h 791"/>
                      <a:gd name="T10" fmla="*/ 247 w 1769"/>
                      <a:gd name="T11" fmla="*/ 172 h 791"/>
                      <a:gd name="T12" fmla="*/ 232 w 1769"/>
                      <a:gd name="T13" fmla="*/ 138 h 791"/>
                      <a:gd name="T14" fmla="*/ 203 w 1769"/>
                      <a:gd name="T15" fmla="*/ 99 h 791"/>
                      <a:gd name="T16" fmla="*/ 162 w 1769"/>
                      <a:gd name="T17" fmla="*/ 64 h 791"/>
                      <a:gd name="T18" fmla="*/ 85 w 1769"/>
                      <a:gd name="T19" fmla="*/ 33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00" name="Group 50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6566" name="Freeform 51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48 h 504"/>
                      <a:gd name="T2" fmla="*/ 199 w 2736"/>
                      <a:gd name="T3" fmla="*/ 49 h 504"/>
                      <a:gd name="T4" fmla="*/ 409 w 2736"/>
                      <a:gd name="T5" fmla="*/ 7 h 504"/>
                      <a:gd name="T6" fmla="*/ 630 w 2736"/>
                      <a:gd name="T7" fmla="*/ 7 h 504"/>
                      <a:gd name="T8" fmla="*/ 626 w 2736"/>
                      <a:gd name="T9" fmla="*/ 30 h 504"/>
                      <a:gd name="T10" fmla="*/ 406 w 2736"/>
                      <a:gd name="T11" fmla="*/ 30 h 504"/>
                      <a:gd name="T12" fmla="*/ 151 w 2736"/>
                      <a:gd name="T13" fmla="*/ 86 h 504"/>
                      <a:gd name="T14" fmla="*/ 0 w 2736"/>
                      <a:gd name="T15" fmla="*/ 14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67" name="Freeform 52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4 w 1769"/>
                      <a:gd name="T3" fmla="*/ 17 h 791"/>
                      <a:gd name="T4" fmla="*/ 153 w 1769"/>
                      <a:gd name="T5" fmla="*/ 59 h 791"/>
                      <a:gd name="T6" fmla="*/ 213 w 1769"/>
                      <a:gd name="T7" fmla="*/ 127 h 791"/>
                      <a:gd name="T8" fmla="*/ 232 w 1769"/>
                      <a:gd name="T9" fmla="*/ 179 h 791"/>
                      <a:gd name="T10" fmla="*/ 223 w 1769"/>
                      <a:gd name="T11" fmla="*/ 231 h 791"/>
                      <a:gd name="T12" fmla="*/ 210 w 1769"/>
                      <a:gd name="T13" fmla="*/ 186 h 791"/>
                      <a:gd name="T14" fmla="*/ 183 w 1769"/>
                      <a:gd name="T15" fmla="*/ 134 h 791"/>
                      <a:gd name="T16" fmla="*/ 147 w 1769"/>
                      <a:gd name="T17" fmla="*/ 87 h 791"/>
                      <a:gd name="T18" fmla="*/ 77 w 1769"/>
                      <a:gd name="T19" fmla="*/ 45 h 791"/>
                      <a:gd name="T20" fmla="*/ 0 w 1769"/>
                      <a:gd name="T21" fmla="*/ 23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01" name="Group 53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6564" name="Freeform 54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56 w 2736"/>
                      <a:gd name="T3" fmla="*/ 40 h 504"/>
                      <a:gd name="T4" fmla="*/ 320 w 2736"/>
                      <a:gd name="T5" fmla="*/ 6 h 504"/>
                      <a:gd name="T6" fmla="*/ 492 w 2736"/>
                      <a:gd name="T7" fmla="*/ 6 h 504"/>
                      <a:gd name="T8" fmla="*/ 490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65" name="Freeform 55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0 w 1769"/>
                      <a:gd name="T3" fmla="*/ 14 h 791"/>
                      <a:gd name="T4" fmla="*/ 120 w 1769"/>
                      <a:gd name="T5" fmla="*/ 48 h 791"/>
                      <a:gd name="T6" fmla="*/ 167 w 1769"/>
                      <a:gd name="T7" fmla="*/ 102 h 791"/>
                      <a:gd name="T8" fmla="*/ 182 w 1769"/>
                      <a:gd name="T9" fmla="*/ 143 h 791"/>
                      <a:gd name="T10" fmla="*/ 175 w 1769"/>
                      <a:gd name="T11" fmla="*/ 186 h 791"/>
                      <a:gd name="T12" fmla="*/ 164 w 1769"/>
                      <a:gd name="T13" fmla="*/ 150 h 791"/>
                      <a:gd name="T14" fmla="*/ 144 w 1769"/>
                      <a:gd name="T15" fmla="*/ 108 h 791"/>
                      <a:gd name="T16" fmla="*/ 114 w 1769"/>
                      <a:gd name="T17" fmla="*/ 70 h 791"/>
                      <a:gd name="T18" fmla="*/ 60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02" name="Group 56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6562" name="Freeform 57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41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63" name="Freeform 58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8 w 1769"/>
                      <a:gd name="T3" fmla="*/ 4 h 791"/>
                      <a:gd name="T4" fmla="*/ 90 w 1769"/>
                      <a:gd name="T5" fmla="*/ 16 h 791"/>
                      <a:gd name="T6" fmla="*/ 125 w 1769"/>
                      <a:gd name="T7" fmla="*/ 35 h 791"/>
                      <a:gd name="T8" fmla="*/ 136 w 1769"/>
                      <a:gd name="T9" fmla="*/ 49 h 791"/>
                      <a:gd name="T10" fmla="*/ 131 w 1769"/>
                      <a:gd name="T11" fmla="*/ 64 h 791"/>
                      <a:gd name="T12" fmla="*/ 123 w 1769"/>
                      <a:gd name="T13" fmla="*/ 52 h 791"/>
                      <a:gd name="T14" fmla="*/ 107 w 1769"/>
                      <a:gd name="T15" fmla="*/ 37 h 791"/>
                      <a:gd name="T16" fmla="*/ 86 w 1769"/>
                      <a:gd name="T17" fmla="*/ 24 h 791"/>
                      <a:gd name="T18" fmla="*/ 45 w 1769"/>
                      <a:gd name="T19" fmla="*/ 13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03" name="Group 59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56560" name="Freeform 60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61" name="Freeform 61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04" name="Group 62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56558" name="Freeform 63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59" name="Freeform 64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05" name="Group 65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56556" name="Freeform 66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5 w 2736"/>
                      <a:gd name="T7" fmla="*/ 0 h 504"/>
                      <a:gd name="T8" fmla="*/ 15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57" name="Freeform 67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5 w 1769"/>
                      <a:gd name="T11" fmla="*/ 4 h 791"/>
                      <a:gd name="T12" fmla="*/ 5 w 1769"/>
                      <a:gd name="T13" fmla="*/ 3 h 791"/>
                      <a:gd name="T14" fmla="*/ 4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06" name="Group 68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56554" name="Freeform 69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6 w 2736"/>
                      <a:gd name="T7" fmla="*/ 0 h 504"/>
                      <a:gd name="T8" fmla="*/ 16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55" name="Freeform 70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6 w 1769"/>
                      <a:gd name="T11" fmla="*/ 4 h 791"/>
                      <a:gd name="T12" fmla="*/ 5 w 1769"/>
                      <a:gd name="T13" fmla="*/ 3 h 791"/>
                      <a:gd name="T14" fmla="*/ 5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07" name="Group 71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56552" name="Freeform 72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56 w 2736"/>
                      <a:gd name="T3" fmla="*/ 13 h 504"/>
                      <a:gd name="T4" fmla="*/ 115 w 2736"/>
                      <a:gd name="T5" fmla="*/ 2 h 504"/>
                      <a:gd name="T6" fmla="*/ 178 w 2736"/>
                      <a:gd name="T7" fmla="*/ 2 h 504"/>
                      <a:gd name="T8" fmla="*/ 177 w 2736"/>
                      <a:gd name="T9" fmla="*/ 8 h 504"/>
                      <a:gd name="T10" fmla="*/ 115 w 2736"/>
                      <a:gd name="T11" fmla="*/ 8 h 504"/>
                      <a:gd name="T12" fmla="*/ 43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53" name="Freeform 73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8 w 1769"/>
                      <a:gd name="T3" fmla="*/ 4 h 791"/>
                      <a:gd name="T4" fmla="*/ 43 w 1769"/>
                      <a:gd name="T5" fmla="*/ 15 h 791"/>
                      <a:gd name="T6" fmla="*/ 60 w 1769"/>
                      <a:gd name="T7" fmla="*/ 34 h 791"/>
                      <a:gd name="T8" fmla="*/ 65 w 1769"/>
                      <a:gd name="T9" fmla="*/ 47 h 791"/>
                      <a:gd name="T10" fmla="*/ 63 w 1769"/>
                      <a:gd name="T11" fmla="*/ 62 h 791"/>
                      <a:gd name="T12" fmla="*/ 59 w 1769"/>
                      <a:gd name="T13" fmla="*/ 49 h 791"/>
                      <a:gd name="T14" fmla="*/ 52 w 1769"/>
                      <a:gd name="T15" fmla="*/ 35 h 791"/>
                      <a:gd name="T16" fmla="*/ 41 w 1769"/>
                      <a:gd name="T17" fmla="*/ 23 h 791"/>
                      <a:gd name="T18" fmla="*/ 22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08" name="Group 74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56550" name="Freeform 75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50 w 2736"/>
                      <a:gd name="T3" fmla="*/ 13 h 504"/>
                      <a:gd name="T4" fmla="*/ 104 w 2736"/>
                      <a:gd name="T5" fmla="*/ 2 h 504"/>
                      <a:gd name="T6" fmla="*/ 159 w 2736"/>
                      <a:gd name="T7" fmla="*/ 2 h 504"/>
                      <a:gd name="T8" fmla="*/ 159 w 2736"/>
                      <a:gd name="T9" fmla="*/ 8 h 504"/>
                      <a:gd name="T10" fmla="*/ 103 w 2736"/>
                      <a:gd name="T11" fmla="*/ 8 h 504"/>
                      <a:gd name="T12" fmla="*/ 38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51" name="Freeform 76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4 h 791"/>
                      <a:gd name="T4" fmla="*/ 39 w 1769"/>
                      <a:gd name="T5" fmla="*/ 15 h 791"/>
                      <a:gd name="T6" fmla="*/ 54 w 1769"/>
                      <a:gd name="T7" fmla="*/ 34 h 791"/>
                      <a:gd name="T8" fmla="*/ 59 w 1769"/>
                      <a:gd name="T9" fmla="*/ 47 h 791"/>
                      <a:gd name="T10" fmla="*/ 56 w 1769"/>
                      <a:gd name="T11" fmla="*/ 62 h 791"/>
                      <a:gd name="T12" fmla="*/ 53 w 1769"/>
                      <a:gd name="T13" fmla="*/ 49 h 791"/>
                      <a:gd name="T14" fmla="*/ 46 w 1769"/>
                      <a:gd name="T15" fmla="*/ 35 h 791"/>
                      <a:gd name="T16" fmla="*/ 37 w 1769"/>
                      <a:gd name="T17" fmla="*/ 23 h 791"/>
                      <a:gd name="T18" fmla="*/ 1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09" name="Group 77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56548" name="Freeform 78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49" name="Freeform 79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10" name="Group 80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56546" name="Freeform 81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47" name="Freeform 82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511" name="Freeform 83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1 h 504"/>
                    <a:gd name="T2" fmla="*/ 3 w 2736"/>
                    <a:gd name="T3" fmla="*/ 0 h 504"/>
                    <a:gd name="T4" fmla="*/ 6 w 2736"/>
                    <a:gd name="T5" fmla="*/ 0 h 504"/>
                    <a:gd name="T6" fmla="*/ 9 w 2736"/>
                    <a:gd name="T7" fmla="*/ 0 h 504"/>
                    <a:gd name="T8" fmla="*/ 9 w 2736"/>
                    <a:gd name="T9" fmla="*/ 0 h 504"/>
                    <a:gd name="T10" fmla="*/ 6 w 2736"/>
                    <a:gd name="T11" fmla="*/ 0 h 504"/>
                    <a:gd name="T12" fmla="*/ 2 w 2736"/>
                    <a:gd name="T13" fmla="*/ 0 h 504"/>
                    <a:gd name="T14" fmla="*/ 0 w 2736"/>
                    <a:gd name="T15" fmla="*/ 1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12" name="Freeform 84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1 w 1769"/>
                    <a:gd name="T3" fmla="*/ 0 h 791"/>
                    <a:gd name="T4" fmla="*/ 2 w 1769"/>
                    <a:gd name="T5" fmla="*/ 0 h 791"/>
                    <a:gd name="T6" fmla="*/ 3 w 1769"/>
                    <a:gd name="T7" fmla="*/ 1 h 791"/>
                    <a:gd name="T8" fmla="*/ 3 w 1769"/>
                    <a:gd name="T9" fmla="*/ 1 h 791"/>
                    <a:gd name="T10" fmla="*/ 3 w 1769"/>
                    <a:gd name="T11" fmla="*/ 1 h 791"/>
                    <a:gd name="T12" fmla="*/ 3 w 1769"/>
                    <a:gd name="T13" fmla="*/ 1 h 791"/>
                    <a:gd name="T14" fmla="*/ 3 w 1769"/>
                    <a:gd name="T15" fmla="*/ 1 h 791"/>
                    <a:gd name="T16" fmla="*/ 2 w 1769"/>
                    <a:gd name="T17" fmla="*/ 0 h 791"/>
                    <a:gd name="T18" fmla="*/ 1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6513" name="Group 85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56544" name="Freeform 86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0 w 2736"/>
                      <a:gd name="T3" fmla="*/ 8 h 504"/>
                      <a:gd name="T4" fmla="*/ 104 w 2736"/>
                      <a:gd name="T5" fmla="*/ 1 h 504"/>
                      <a:gd name="T6" fmla="*/ 160 w 2736"/>
                      <a:gd name="T7" fmla="*/ 1 h 504"/>
                      <a:gd name="T8" fmla="*/ 159 w 2736"/>
                      <a:gd name="T9" fmla="*/ 5 h 504"/>
                      <a:gd name="T10" fmla="*/ 103 w 2736"/>
                      <a:gd name="T11" fmla="*/ 5 h 504"/>
                      <a:gd name="T12" fmla="*/ 38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45" name="Freeform 87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3 h 791"/>
                      <a:gd name="T4" fmla="*/ 39 w 1769"/>
                      <a:gd name="T5" fmla="*/ 10 h 791"/>
                      <a:gd name="T6" fmla="*/ 54 w 1769"/>
                      <a:gd name="T7" fmla="*/ 21 h 791"/>
                      <a:gd name="T8" fmla="*/ 59 w 1769"/>
                      <a:gd name="T9" fmla="*/ 30 h 791"/>
                      <a:gd name="T10" fmla="*/ 56 w 1769"/>
                      <a:gd name="T11" fmla="*/ 38 h 791"/>
                      <a:gd name="T12" fmla="*/ 53 w 1769"/>
                      <a:gd name="T13" fmla="*/ 31 h 791"/>
                      <a:gd name="T14" fmla="*/ 46 w 1769"/>
                      <a:gd name="T15" fmla="*/ 22 h 791"/>
                      <a:gd name="T16" fmla="*/ 37 w 1769"/>
                      <a:gd name="T17" fmla="*/ 14 h 791"/>
                      <a:gd name="T18" fmla="*/ 19 w 1769"/>
                      <a:gd name="T19" fmla="*/ 7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14" name="Group 88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56542" name="Freeform 89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65 w 2736"/>
                      <a:gd name="T3" fmla="*/ 26 h 504"/>
                      <a:gd name="T4" fmla="*/ 134 w 2736"/>
                      <a:gd name="T5" fmla="*/ 4 h 504"/>
                      <a:gd name="T6" fmla="*/ 206 w 2736"/>
                      <a:gd name="T7" fmla="*/ 4 h 504"/>
                      <a:gd name="T8" fmla="*/ 205 w 2736"/>
                      <a:gd name="T9" fmla="*/ 16 h 504"/>
                      <a:gd name="T10" fmla="*/ 133 w 2736"/>
                      <a:gd name="T11" fmla="*/ 16 h 504"/>
                      <a:gd name="T12" fmla="*/ 49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43" name="Freeform 90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1 w 1769"/>
                      <a:gd name="T3" fmla="*/ 9 h 791"/>
                      <a:gd name="T4" fmla="*/ 50 w 1769"/>
                      <a:gd name="T5" fmla="*/ 30 h 791"/>
                      <a:gd name="T6" fmla="*/ 69 w 1769"/>
                      <a:gd name="T7" fmla="*/ 66 h 791"/>
                      <a:gd name="T8" fmla="*/ 76 w 1769"/>
                      <a:gd name="T9" fmla="*/ 93 h 791"/>
                      <a:gd name="T10" fmla="*/ 73 w 1769"/>
                      <a:gd name="T11" fmla="*/ 120 h 791"/>
                      <a:gd name="T12" fmla="*/ 68 w 1769"/>
                      <a:gd name="T13" fmla="*/ 97 h 791"/>
                      <a:gd name="T14" fmla="*/ 60 w 1769"/>
                      <a:gd name="T15" fmla="*/ 70 h 791"/>
                      <a:gd name="T16" fmla="*/ 48 w 1769"/>
                      <a:gd name="T17" fmla="*/ 45 h 791"/>
                      <a:gd name="T18" fmla="*/ 25 w 1769"/>
                      <a:gd name="T19" fmla="*/ 23 h 791"/>
                      <a:gd name="T20" fmla="*/ 0 w 1769"/>
                      <a:gd name="T21" fmla="*/ 1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15" name="Group 91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56540" name="Freeform 92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7 w 2736"/>
                      <a:gd name="T3" fmla="*/ 1 h 504"/>
                      <a:gd name="T4" fmla="*/ 75 w 2736"/>
                      <a:gd name="T5" fmla="*/ 0 h 504"/>
                      <a:gd name="T6" fmla="*/ 116 w 2736"/>
                      <a:gd name="T7" fmla="*/ 0 h 504"/>
                      <a:gd name="T8" fmla="*/ 115 w 2736"/>
                      <a:gd name="T9" fmla="*/ 1 h 504"/>
                      <a:gd name="T10" fmla="*/ 75 w 2736"/>
                      <a:gd name="T11" fmla="*/ 1 h 504"/>
                      <a:gd name="T12" fmla="*/ 28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41" name="Freeform 93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2 w 1769"/>
                      <a:gd name="T3" fmla="*/ 0 h 791"/>
                      <a:gd name="T4" fmla="*/ 28 w 1769"/>
                      <a:gd name="T5" fmla="*/ 1 h 791"/>
                      <a:gd name="T6" fmla="*/ 39 w 1769"/>
                      <a:gd name="T7" fmla="*/ 2 h 791"/>
                      <a:gd name="T8" fmla="*/ 43 w 1769"/>
                      <a:gd name="T9" fmla="*/ 3 h 791"/>
                      <a:gd name="T10" fmla="*/ 41 w 1769"/>
                      <a:gd name="T11" fmla="*/ 4 h 791"/>
                      <a:gd name="T12" fmla="*/ 38 w 1769"/>
                      <a:gd name="T13" fmla="*/ 3 h 791"/>
                      <a:gd name="T14" fmla="*/ 34 w 1769"/>
                      <a:gd name="T15" fmla="*/ 2 h 791"/>
                      <a:gd name="T16" fmla="*/ 27 w 1769"/>
                      <a:gd name="T17" fmla="*/ 2 h 791"/>
                      <a:gd name="T18" fmla="*/ 14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16" name="Group 94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56538" name="Freeform 95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39" name="Freeform 96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17" name="Group 97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56536" name="Freeform 9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71 w 2736"/>
                      <a:gd name="T3" fmla="*/ 40 h 504"/>
                      <a:gd name="T4" fmla="*/ 352 w 2736"/>
                      <a:gd name="T5" fmla="*/ 6 h 504"/>
                      <a:gd name="T6" fmla="*/ 542 w 2736"/>
                      <a:gd name="T7" fmla="*/ 6 h 504"/>
                      <a:gd name="T8" fmla="*/ 539 w 2736"/>
                      <a:gd name="T9" fmla="*/ 25 h 504"/>
                      <a:gd name="T10" fmla="*/ 349 w 2736"/>
                      <a:gd name="T11" fmla="*/ 25 h 504"/>
                      <a:gd name="T12" fmla="*/ 129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37" name="Freeform 9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5 w 1769"/>
                      <a:gd name="T3" fmla="*/ 14 h 791"/>
                      <a:gd name="T4" fmla="*/ 131 w 1769"/>
                      <a:gd name="T5" fmla="*/ 48 h 791"/>
                      <a:gd name="T6" fmla="*/ 182 w 1769"/>
                      <a:gd name="T7" fmla="*/ 103 h 791"/>
                      <a:gd name="T8" fmla="*/ 199 w 1769"/>
                      <a:gd name="T9" fmla="*/ 145 h 791"/>
                      <a:gd name="T10" fmla="*/ 191 w 1769"/>
                      <a:gd name="T11" fmla="*/ 187 h 791"/>
                      <a:gd name="T12" fmla="*/ 180 w 1769"/>
                      <a:gd name="T13" fmla="*/ 151 h 791"/>
                      <a:gd name="T14" fmla="*/ 157 w 1769"/>
                      <a:gd name="T15" fmla="*/ 108 h 791"/>
                      <a:gd name="T16" fmla="*/ 126 w 1769"/>
                      <a:gd name="T17" fmla="*/ 70 h 791"/>
                      <a:gd name="T18" fmla="*/ 66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18" name="Group 100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56534" name="Freeform 101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08 h 504"/>
                      <a:gd name="T2" fmla="*/ 211 w 2736"/>
                      <a:gd name="T3" fmla="*/ 36 h 504"/>
                      <a:gd name="T4" fmla="*/ 435 w 2736"/>
                      <a:gd name="T5" fmla="*/ 5 h 504"/>
                      <a:gd name="T6" fmla="*/ 669 w 2736"/>
                      <a:gd name="T7" fmla="*/ 5 h 504"/>
                      <a:gd name="T8" fmla="*/ 665 w 2736"/>
                      <a:gd name="T9" fmla="*/ 22 h 504"/>
                      <a:gd name="T10" fmla="*/ 432 w 2736"/>
                      <a:gd name="T11" fmla="*/ 22 h 504"/>
                      <a:gd name="T12" fmla="*/ 160 w 2736"/>
                      <a:gd name="T13" fmla="*/ 62 h 504"/>
                      <a:gd name="T14" fmla="*/ 0 w 2736"/>
                      <a:gd name="T15" fmla="*/ 10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35" name="Freeform 102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8 w 1769"/>
                      <a:gd name="T3" fmla="*/ 12 h 791"/>
                      <a:gd name="T4" fmla="*/ 161 w 1769"/>
                      <a:gd name="T5" fmla="*/ 43 h 791"/>
                      <a:gd name="T6" fmla="*/ 225 w 1769"/>
                      <a:gd name="T7" fmla="*/ 92 h 791"/>
                      <a:gd name="T8" fmla="*/ 245 w 1769"/>
                      <a:gd name="T9" fmla="*/ 130 h 791"/>
                      <a:gd name="T10" fmla="*/ 236 w 1769"/>
                      <a:gd name="T11" fmla="*/ 169 h 791"/>
                      <a:gd name="T12" fmla="*/ 222 w 1769"/>
                      <a:gd name="T13" fmla="*/ 135 h 791"/>
                      <a:gd name="T14" fmla="*/ 194 w 1769"/>
                      <a:gd name="T15" fmla="*/ 97 h 791"/>
                      <a:gd name="T16" fmla="*/ 155 w 1769"/>
                      <a:gd name="T17" fmla="*/ 63 h 791"/>
                      <a:gd name="T18" fmla="*/ 81 w 1769"/>
                      <a:gd name="T19" fmla="*/ 32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19" name="Group 103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56532" name="Freeform 104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33" name="Freeform 105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20" name="Group 106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56530" name="Freeform 107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05 h 504"/>
                      <a:gd name="T2" fmla="*/ 189 w 2736"/>
                      <a:gd name="T3" fmla="*/ 35 h 504"/>
                      <a:gd name="T4" fmla="*/ 390 w 2736"/>
                      <a:gd name="T5" fmla="*/ 5 h 504"/>
                      <a:gd name="T6" fmla="*/ 600 w 2736"/>
                      <a:gd name="T7" fmla="*/ 5 h 504"/>
                      <a:gd name="T8" fmla="*/ 596 w 2736"/>
                      <a:gd name="T9" fmla="*/ 21 h 504"/>
                      <a:gd name="T10" fmla="*/ 387 w 2736"/>
                      <a:gd name="T11" fmla="*/ 21 h 504"/>
                      <a:gd name="T12" fmla="*/ 144 w 2736"/>
                      <a:gd name="T13" fmla="*/ 61 h 504"/>
                      <a:gd name="T14" fmla="*/ 0 w 2736"/>
                      <a:gd name="T15" fmla="*/ 10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31" name="Freeform 108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1 w 1769"/>
                      <a:gd name="T3" fmla="*/ 12 h 791"/>
                      <a:gd name="T4" fmla="*/ 145 w 1769"/>
                      <a:gd name="T5" fmla="*/ 42 h 791"/>
                      <a:gd name="T6" fmla="*/ 202 w 1769"/>
                      <a:gd name="T7" fmla="*/ 90 h 791"/>
                      <a:gd name="T8" fmla="*/ 220 w 1769"/>
                      <a:gd name="T9" fmla="*/ 127 h 791"/>
                      <a:gd name="T10" fmla="*/ 212 w 1769"/>
                      <a:gd name="T11" fmla="*/ 164 h 791"/>
                      <a:gd name="T12" fmla="*/ 199 w 1769"/>
                      <a:gd name="T13" fmla="*/ 132 h 791"/>
                      <a:gd name="T14" fmla="*/ 174 w 1769"/>
                      <a:gd name="T15" fmla="*/ 94 h 791"/>
                      <a:gd name="T16" fmla="*/ 139 w 1769"/>
                      <a:gd name="T17" fmla="*/ 62 h 791"/>
                      <a:gd name="T18" fmla="*/ 73 w 1769"/>
                      <a:gd name="T19" fmla="*/ 31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21" name="Group 109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56528" name="Freeform 110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9 h 504"/>
                      <a:gd name="T2" fmla="*/ 173 w 2736"/>
                      <a:gd name="T3" fmla="*/ 20 h 504"/>
                      <a:gd name="T4" fmla="*/ 356 w 2736"/>
                      <a:gd name="T5" fmla="*/ 3 h 504"/>
                      <a:gd name="T6" fmla="*/ 548 w 2736"/>
                      <a:gd name="T7" fmla="*/ 3 h 504"/>
                      <a:gd name="T8" fmla="*/ 545 w 2736"/>
                      <a:gd name="T9" fmla="*/ 12 h 504"/>
                      <a:gd name="T10" fmla="*/ 353 w 2736"/>
                      <a:gd name="T11" fmla="*/ 12 h 504"/>
                      <a:gd name="T12" fmla="*/ 131 w 2736"/>
                      <a:gd name="T13" fmla="*/ 34 h 504"/>
                      <a:gd name="T14" fmla="*/ 0 w 2736"/>
                      <a:gd name="T15" fmla="*/ 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29" name="Freeform 111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6 w 1769"/>
                      <a:gd name="T3" fmla="*/ 6 h 791"/>
                      <a:gd name="T4" fmla="*/ 133 w 1769"/>
                      <a:gd name="T5" fmla="*/ 23 h 791"/>
                      <a:gd name="T6" fmla="*/ 185 w 1769"/>
                      <a:gd name="T7" fmla="*/ 50 h 791"/>
                      <a:gd name="T8" fmla="*/ 201 w 1769"/>
                      <a:gd name="T9" fmla="*/ 71 h 791"/>
                      <a:gd name="T10" fmla="*/ 193 w 1769"/>
                      <a:gd name="T11" fmla="*/ 91 h 791"/>
                      <a:gd name="T12" fmla="*/ 182 w 1769"/>
                      <a:gd name="T13" fmla="*/ 73 h 791"/>
                      <a:gd name="T14" fmla="*/ 159 w 1769"/>
                      <a:gd name="T15" fmla="*/ 53 h 791"/>
                      <a:gd name="T16" fmla="*/ 127 w 1769"/>
                      <a:gd name="T17" fmla="*/ 34 h 791"/>
                      <a:gd name="T18" fmla="*/ 67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22" name="Group 112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56526" name="Freeform 113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9 h 504"/>
                      <a:gd name="T2" fmla="*/ 134 w 2736"/>
                      <a:gd name="T3" fmla="*/ 20 h 504"/>
                      <a:gd name="T4" fmla="*/ 276 w 2736"/>
                      <a:gd name="T5" fmla="*/ 3 h 504"/>
                      <a:gd name="T6" fmla="*/ 425 w 2736"/>
                      <a:gd name="T7" fmla="*/ 3 h 504"/>
                      <a:gd name="T8" fmla="*/ 423 w 2736"/>
                      <a:gd name="T9" fmla="*/ 12 h 504"/>
                      <a:gd name="T10" fmla="*/ 274 w 2736"/>
                      <a:gd name="T11" fmla="*/ 12 h 504"/>
                      <a:gd name="T12" fmla="*/ 102 w 2736"/>
                      <a:gd name="T13" fmla="*/ 34 h 504"/>
                      <a:gd name="T14" fmla="*/ 0 w 2736"/>
                      <a:gd name="T15" fmla="*/ 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27" name="Freeform 114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43 w 1769"/>
                      <a:gd name="T3" fmla="*/ 6 h 791"/>
                      <a:gd name="T4" fmla="*/ 103 w 1769"/>
                      <a:gd name="T5" fmla="*/ 23 h 791"/>
                      <a:gd name="T6" fmla="*/ 143 w 1769"/>
                      <a:gd name="T7" fmla="*/ 50 h 791"/>
                      <a:gd name="T8" fmla="*/ 156 w 1769"/>
                      <a:gd name="T9" fmla="*/ 71 h 791"/>
                      <a:gd name="T10" fmla="*/ 150 w 1769"/>
                      <a:gd name="T11" fmla="*/ 91 h 791"/>
                      <a:gd name="T12" fmla="*/ 142 w 1769"/>
                      <a:gd name="T13" fmla="*/ 73 h 791"/>
                      <a:gd name="T14" fmla="*/ 124 w 1769"/>
                      <a:gd name="T15" fmla="*/ 53 h 791"/>
                      <a:gd name="T16" fmla="*/ 99 w 1769"/>
                      <a:gd name="T17" fmla="*/ 34 h 791"/>
                      <a:gd name="T18" fmla="*/ 52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523" name="Group 115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56524" name="Freeform 116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26 h 504"/>
                      <a:gd name="T2" fmla="*/ 125 w 2736"/>
                      <a:gd name="T3" fmla="*/ 9 h 504"/>
                      <a:gd name="T4" fmla="*/ 257 w 2736"/>
                      <a:gd name="T5" fmla="*/ 1 h 504"/>
                      <a:gd name="T6" fmla="*/ 397 w 2736"/>
                      <a:gd name="T7" fmla="*/ 1 h 504"/>
                      <a:gd name="T8" fmla="*/ 394 w 2736"/>
                      <a:gd name="T9" fmla="*/ 5 h 504"/>
                      <a:gd name="T10" fmla="*/ 255 w 2736"/>
                      <a:gd name="T11" fmla="*/ 5 h 504"/>
                      <a:gd name="T12" fmla="*/ 95 w 2736"/>
                      <a:gd name="T13" fmla="*/ 15 h 504"/>
                      <a:gd name="T14" fmla="*/ 0 w 2736"/>
                      <a:gd name="T15" fmla="*/ 2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25" name="Freeform 117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0 w 1769"/>
                      <a:gd name="T3" fmla="*/ 3 h 791"/>
                      <a:gd name="T4" fmla="*/ 96 w 1769"/>
                      <a:gd name="T5" fmla="*/ 10 h 791"/>
                      <a:gd name="T6" fmla="*/ 133 w 1769"/>
                      <a:gd name="T7" fmla="*/ 22 h 791"/>
                      <a:gd name="T8" fmla="*/ 145 w 1769"/>
                      <a:gd name="T9" fmla="*/ 32 h 791"/>
                      <a:gd name="T10" fmla="*/ 140 w 1769"/>
                      <a:gd name="T11" fmla="*/ 41 h 791"/>
                      <a:gd name="T12" fmla="*/ 132 w 1769"/>
                      <a:gd name="T13" fmla="*/ 33 h 791"/>
                      <a:gd name="T14" fmla="*/ 115 w 1769"/>
                      <a:gd name="T15" fmla="*/ 23 h 791"/>
                      <a:gd name="T16" fmla="*/ 92 w 1769"/>
                      <a:gd name="T17" fmla="*/ 15 h 791"/>
                      <a:gd name="T18" fmla="*/ 48 w 1769"/>
                      <a:gd name="T19" fmla="*/ 8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6468" name="Freeform 118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 h 2368"/>
                  <a:gd name="T2" fmla="*/ 4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9 w 776"/>
                  <a:gd name="T23" fmla="*/ 12 h 2368"/>
                  <a:gd name="T24" fmla="*/ 9 w 776"/>
                  <a:gd name="T25" fmla="*/ 14 h 2368"/>
                  <a:gd name="T26" fmla="*/ 10 w 776"/>
                  <a:gd name="T27" fmla="*/ 16 h 2368"/>
                  <a:gd name="T28" fmla="*/ 9 w 776"/>
                  <a:gd name="T29" fmla="*/ 18 h 2368"/>
                  <a:gd name="T30" fmla="*/ 11 w 776"/>
                  <a:gd name="T31" fmla="*/ 19 h 2368"/>
                  <a:gd name="T32" fmla="*/ 10 w 776"/>
                  <a:gd name="T33" fmla="*/ 21 h 2368"/>
                  <a:gd name="T34" fmla="*/ 11 w 776"/>
                  <a:gd name="T35" fmla="*/ 24 h 2368"/>
                  <a:gd name="T36" fmla="*/ 10 w 776"/>
                  <a:gd name="T37" fmla="*/ 25 h 2368"/>
                  <a:gd name="T38" fmla="*/ 12 w 776"/>
                  <a:gd name="T39" fmla="*/ 27 h 2368"/>
                  <a:gd name="T40" fmla="*/ 11 w 776"/>
                  <a:gd name="T41" fmla="*/ 29 h 2368"/>
                  <a:gd name="T42" fmla="*/ 12 w 776"/>
                  <a:gd name="T43" fmla="*/ 32 h 2368"/>
                  <a:gd name="T44" fmla="*/ 11 w 776"/>
                  <a:gd name="T45" fmla="*/ 33 h 2368"/>
                  <a:gd name="T46" fmla="*/ 12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69" name="Arc 119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1 w 21600"/>
                  <a:gd name="T3" fmla="*/ 2 h 21602"/>
                  <a:gd name="T4" fmla="*/ 0 w 21600"/>
                  <a:gd name="T5" fmla="*/ 2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70" name="Arc 120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 w 36729"/>
                  <a:gd name="T1" fmla="*/ 1 h 21600"/>
                  <a:gd name="T2" fmla="*/ 0 w 36729"/>
                  <a:gd name="T3" fmla="*/ 1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71" name="Arc 121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2 h 22305"/>
                  <a:gd name="T4" fmla="*/ 0 w 28940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72" name="Arc 122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1 w 30473"/>
                  <a:gd name="T3" fmla="*/ 2 h 22305"/>
                  <a:gd name="T4" fmla="*/ 0 w 30473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73" name="Arc 123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1 w 34455"/>
                  <a:gd name="T3" fmla="*/ 2 h 22305"/>
                  <a:gd name="T4" fmla="*/ 0 w 34455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74" name="Arc 124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75" name="Arc 125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76" name="Arc 126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77" name="Freeform 127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 h 2368"/>
                  <a:gd name="T2" fmla="*/ 3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9 w 776"/>
                  <a:gd name="T23" fmla="*/ 12 h 2368"/>
                  <a:gd name="T24" fmla="*/ 9 w 776"/>
                  <a:gd name="T25" fmla="*/ 14 h 2368"/>
                  <a:gd name="T26" fmla="*/ 10 w 776"/>
                  <a:gd name="T27" fmla="*/ 16 h 2368"/>
                  <a:gd name="T28" fmla="*/ 9 w 776"/>
                  <a:gd name="T29" fmla="*/ 18 h 2368"/>
                  <a:gd name="T30" fmla="*/ 11 w 776"/>
                  <a:gd name="T31" fmla="*/ 19 h 2368"/>
                  <a:gd name="T32" fmla="*/ 10 w 776"/>
                  <a:gd name="T33" fmla="*/ 21 h 2368"/>
                  <a:gd name="T34" fmla="*/ 11 w 776"/>
                  <a:gd name="T35" fmla="*/ 24 h 2368"/>
                  <a:gd name="T36" fmla="*/ 10 w 776"/>
                  <a:gd name="T37" fmla="*/ 25 h 2368"/>
                  <a:gd name="T38" fmla="*/ 11 w 776"/>
                  <a:gd name="T39" fmla="*/ 27 h 2368"/>
                  <a:gd name="T40" fmla="*/ 11 w 776"/>
                  <a:gd name="T41" fmla="*/ 29 h 2368"/>
                  <a:gd name="T42" fmla="*/ 11 w 776"/>
                  <a:gd name="T43" fmla="*/ 32 h 2368"/>
                  <a:gd name="T44" fmla="*/ 11 w 776"/>
                  <a:gd name="T45" fmla="*/ 33 h 2368"/>
                  <a:gd name="T46" fmla="*/ 11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78" name="Freeform 128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2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5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79" name="Arc 129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1 w 36830"/>
                  <a:gd name="T3" fmla="*/ 2 h 22305"/>
                  <a:gd name="T4" fmla="*/ 0 w 36830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80" name="Arc 130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 h 21600"/>
                  <a:gd name="T2" fmla="*/ 0 w 31881"/>
                  <a:gd name="T3" fmla="*/ 0 h 21600"/>
                  <a:gd name="T4" fmla="*/ 0 w 31881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81" name="Arc 131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1 h 21600"/>
                  <a:gd name="T4" fmla="*/ 0 w 31146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82" name="Freeform 132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 h 2368"/>
                  <a:gd name="T2" fmla="*/ 39 w 776"/>
                  <a:gd name="T3" fmla="*/ 0 h 2368"/>
                  <a:gd name="T4" fmla="*/ 16 w 776"/>
                  <a:gd name="T5" fmla="*/ 3 h 2368"/>
                  <a:gd name="T6" fmla="*/ 55 w 776"/>
                  <a:gd name="T7" fmla="*/ 3 h 2368"/>
                  <a:gd name="T8" fmla="*/ 32 w 776"/>
                  <a:gd name="T9" fmla="*/ 5 h 2368"/>
                  <a:gd name="T10" fmla="*/ 63 w 776"/>
                  <a:gd name="T11" fmla="*/ 6 h 2368"/>
                  <a:gd name="T12" fmla="*/ 48 w 776"/>
                  <a:gd name="T13" fmla="*/ 7 h 2368"/>
                  <a:gd name="T14" fmla="*/ 79 w 776"/>
                  <a:gd name="T15" fmla="*/ 8 h 2368"/>
                  <a:gd name="T16" fmla="*/ 63 w 776"/>
                  <a:gd name="T17" fmla="*/ 10 h 2368"/>
                  <a:gd name="T18" fmla="*/ 87 w 776"/>
                  <a:gd name="T19" fmla="*/ 10 h 2368"/>
                  <a:gd name="T20" fmla="*/ 79 w 776"/>
                  <a:gd name="T21" fmla="*/ 12 h 2368"/>
                  <a:gd name="T22" fmla="*/ 95 w 776"/>
                  <a:gd name="T23" fmla="*/ 13 h 2368"/>
                  <a:gd name="T24" fmla="*/ 95 w 776"/>
                  <a:gd name="T25" fmla="*/ 15 h 2368"/>
                  <a:gd name="T26" fmla="*/ 111 w 776"/>
                  <a:gd name="T27" fmla="*/ 17 h 2368"/>
                  <a:gd name="T28" fmla="*/ 102 w 776"/>
                  <a:gd name="T29" fmla="*/ 19 h 2368"/>
                  <a:gd name="T30" fmla="*/ 118 w 776"/>
                  <a:gd name="T31" fmla="*/ 21 h 2368"/>
                  <a:gd name="T32" fmla="*/ 111 w 776"/>
                  <a:gd name="T33" fmla="*/ 23 h 2368"/>
                  <a:gd name="T34" fmla="*/ 118 w 776"/>
                  <a:gd name="T35" fmla="*/ 26 h 2368"/>
                  <a:gd name="T36" fmla="*/ 111 w 776"/>
                  <a:gd name="T37" fmla="*/ 27 h 2368"/>
                  <a:gd name="T38" fmla="*/ 127 w 776"/>
                  <a:gd name="T39" fmla="*/ 29 h 2368"/>
                  <a:gd name="T40" fmla="*/ 118 w 776"/>
                  <a:gd name="T41" fmla="*/ 32 h 2368"/>
                  <a:gd name="T42" fmla="*/ 127 w 776"/>
                  <a:gd name="T43" fmla="*/ 35 h 2368"/>
                  <a:gd name="T44" fmla="*/ 118 w 776"/>
                  <a:gd name="T45" fmla="*/ 36 h 2368"/>
                  <a:gd name="T46" fmla="*/ 12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83" name="Freeform 133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 h 2368"/>
                  <a:gd name="T2" fmla="*/ 11 w 776"/>
                  <a:gd name="T3" fmla="*/ 0 h 2368"/>
                  <a:gd name="T4" fmla="*/ 4 w 776"/>
                  <a:gd name="T5" fmla="*/ 3 h 2368"/>
                  <a:gd name="T6" fmla="*/ 15 w 776"/>
                  <a:gd name="T7" fmla="*/ 3 h 2368"/>
                  <a:gd name="T8" fmla="*/ 8 w 776"/>
                  <a:gd name="T9" fmla="*/ 5 h 2368"/>
                  <a:gd name="T10" fmla="*/ 17 w 776"/>
                  <a:gd name="T11" fmla="*/ 6 h 2368"/>
                  <a:gd name="T12" fmla="*/ 13 w 776"/>
                  <a:gd name="T13" fmla="*/ 7 h 2368"/>
                  <a:gd name="T14" fmla="*/ 21 w 776"/>
                  <a:gd name="T15" fmla="*/ 8 h 2368"/>
                  <a:gd name="T16" fmla="*/ 17 w 776"/>
                  <a:gd name="T17" fmla="*/ 10 h 2368"/>
                  <a:gd name="T18" fmla="*/ 23 w 776"/>
                  <a:gd name="T19" fmla="*/ 10 h 2368"/>
                  <a:gd name="T20" fmla="*/ 21 w 776"/>
                  <a:gd name="T21" fmla="*/ 12 h 2368"/>
                  <a:gd name="T22" fmla="*/ 25 w 776"/>
                  <a:gd name="T23" fmla="*/ 13 h 2368"/>
                  <a:gd name="T24" fmla="*/ 25 w 776"/>
                  <a:gd name="T25" fmla="*/ 15 h 2368"/>
                  <a:gd name="T26" fmla="*/ 29 w 776"/>
                  <a:gd name="T27" fmla="*/ 17 h 2368"/>
                  <a:gd name="T28" fmla="*/ 27 w 776"/>
                  <a:gd name="T29" fmla="*/ 20 h 2368"/>
                  <a:gd name="T30" fmla="*/ 31 w 776"/>
                  <a:gd name="T31" fmla="*/ 21 h 2368"/>
                  <a:gd name="T32" fmla="*/ 29 w 776"/>
                  <a:gd name="T33" fmla="*/ 23 h 2368"/>
                  <a:gd name="T34" fmla="*/ 31 w 776"/>
                  <a:gd name="T35" fmla="*/ 26 h 2368"/>
                  <a:gd name="T36" fmla="*/ 29 w 776"/>
                  <a:gd name="T37" fmla="*/ 27 h 2368"/>
                  <a:gd name="T38" fmla="*/ 33 w 776"/>
                  <a:gd name="T39" fmla="*/ 30 h 2368"/>
                  <a:gd name="T40" fmla="*/ 31 w 776"/>
                  <a:gd name="T41" fmla="*/ 32 h 2368"/>
                  <a:gd name="T42" fmla="*/ 33 w 776"/>
                  <a:gd name="T43" fmla="*/ 35 h 2368"/>
                  <a:gd name="T44" fmla="*/ 31 w 776"/>
                  <a:gd name="T45" fmla="*/ 36 h 2368"/>
                  <a:gd name="T46" fmla="*/ 33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84" name="Freeform 134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 h 2368"/>
                  <a:gd name="T2" fmla="*/ 2 w 776"/>
                  <a:gd name="T3" fmla="*/ 0 h 2368"/>
                  <a:gd name="T4" fmla="*/ 1 w 776"/>
                  <a:gd name="T5" fmla="*/ 3 h 2368"/>
                  <a:gd name="T6" fmla="*/ 3 w 776"/>
                  <a:gd name="T7" fmla="*/ 3 h 2368"/>
                  <a:gd name="T8" fmla="*/ 2 w 776"/>
                  <a:gd name="T9" fmla="*/ 5 h 2368"/>
                  <a:gd name="T10" fmla="*/ 4 w 776"/>
                  <a:gd name="T11" fmla="*/ 6 h 2368"/>
                  <a:gd name="T12" fmla="*/ 3 w 776"/>
                  <a:gd name="T13" fmla="*/ 7 h 2368"/>
                  <a:gd name="T14" fmla="*/ 4 w 776"/>
                  <a:gd name="T15" fmla="*/ 8 h 2368"/>
                  <a:gd name="T16" fmla="*/ 4 w 776"/>
                  <a:gd name="T17" fmla="*/ 10 h 2368"/>
                  <a:gd name="T18" fmla="*/ 5 w 776"/>
                  <a:gd name="T19" fmla="*/ 10 h 2368"/>
                  <a:gd name="T20" fmla="*/ 4 w 776"/>
                  <a:gd name="T21" fmla="*/ 12 h 2368"/>
                  <a:gd name="T22" fmla="*/ 5 w 776"/>
                  <a:gd name="T23" fmla="*/ 13 h 2368"/>
                  <a:gd name="T24" fmla="*/ 5 w 776"/>
                  <a:gd name="T25" fmla="*/ 15 h 2368"/>
                  <a:gd name="T26" fmla="*/ 6 w 776"/>
                  <a:gd name="T27" fmla="*/ 17 h 2368"/>
                  <a:gd name="T28" fmla="*/ 6 w 776"/>
                  <a:gd name="T29" fmla="*/ 19 h 2368"/>
                  <a:gd name="T30" fmla="*/ 7 w 776"/>
                  <a:gd name="T31" fmla="*/ 21 h 2368"/>
                  <a:gd name="T32" fmla="*/ 6 w 776"/>
                  <a:gd name="T33" fmla="*/ 23 h 2368"/>
                  <a:gd name="T34" fmla="*/ 7 w 776"/>
                  <a:gd name="T35" fmla="*/ 26 h 2368"/>
                  <a:gd name="T36" fmla="*/ 6 w 776"/>
                  <a:gd name="T37" fmla="*/ 27 h 2368"/>
                  <a:gd name="T38" fmla="*/ 7 w 776"/>
                  <a:gd name="T39" fmla="*/ 29 h 2368"/>
                  <a:gd name="T40" fmla="*/ 7 w 776"/>
                  <a:gd name="T41" fmla="*/ 32 h 2368"/>
                  <a:gd name="T42" fmla="*/ 7 w 776"/>
                  <a:gd name="T43" fmla="*/ 35 h 2368"/>
                  <a:gd name="T44" fmla="*/ 7 w 776"/>
                  <a:gd name="T45" fmla="*/ 36 h 2368"/>
                  <a:gd name="T46" fmla="*/ 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85" name="Freeform 135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 h 2368"/>
                  <a:gd name="T2" fmla="*/ 32 w 776"/>
                  <a:gd name="T3" fmla="*/ 0 h 2368"/>
                  <a:gd name="T4" fmla="*/ 13 w 776"/>
                  <a:gd name="T5" fmla="*/ 3 h 2368"/>
                  <a:gd name="T6" fmla="*/ 44 w 776"/>
                  <a:gd name="T7" fmla="*/ 3 h 2368"/>
                  <a:gd name="T8" fmla="*/ 25 w 776"/>
                  <a:gd name="T9" fmla="*/ 6 h 2368"/>
                  <a:gd name="T10" fmla="*/ 50 w 776"/>
                  <a:gd name="T11" fmla="*/ 7 h 2368"/>
                  <a:gd name="T12" fmla="*/ 38 w 776"/>
                  <a:gd name="T13" fmla="*/ 8 h 2368"/>
                  <a:gd name="T14" fmla="*/ 63 w 776"/>
                  <a:gd name="T15" fmla="*/ 9 h 2368"/>
                  <a:gd name="T16" fmla="*/ 50 w 776"/>
                  <a:gd name="T17" fmla="*/ 11 h 2368"/>
                  <a:gd name="T18" fmla="*/ 70 w 776"/>
                  <a:gd name="T19" fmla="*/ 12 h 2368"/>
                  <a:gd name="T20" fmla="*/ 63 w 776"/>
                  <a:gd name="T21" fmla="*/ 14 h 2368"/>
                  <a:gd name="T22" fmla="*/ 76 w 776"/>
                  <a:gd name="T23" fmla="*/ 16 h 2368"/>
                  <a:gd name="T24" fmla="*/ 76 w 776"/>
                  <a:gd name="T25" fmla="*/ 17 h 2368"/>
                  <a:gd name="T26" fmla="*/ 89 w 776"/>
                  <a:gd name="T27" fmla="*/ 20 h 2368"/>
                  <a:gd name="T28" fmla="*/ 82 w 776"/>
                  <a:gd name="T29" fmla="*/ 23 h 2368"/>
                  <a:gd name="T30" fmla="*/ 95 w 776"/>
                  <a:gd name="T31" fmla="*/ 24 h 2368"/>
                  <a:gd name="T32" fmla="*/ 89 w 776"/>
                  <a:gd name="T33" fmla="*/ 27 h 2368"/>
                  <a:gd name="T34" fmla="*/ 95 w 776"/>
                  <a:gd name="T35" fmla="*/ 30 h 2368"/>
                  <a:gd name="T36" fmla="*/ 89 w 776"/>
                  <a:gd name="T37" fmla="*/ 32 h 2368"/>
                  <a:gd name="T38" fmla="*/ 101 w 776"/>
                  <a:gd name="T39" fmla="*/ 34 h 2368"/>
                  <a:gd name="T40" fmla="*/ 95 w 776"/>
                  <a:gd name="T41" fmla="*/ 37 h 2368"/>
                  <a:gd name="T42" fmla="*/ 101 w 776"/>
                  <a:gd name="T43" fmla="*/ 41 h 2368"/>
                  <a:gd name="T44" fmla="*/ 95 w 776"/>
                  <a:gd name="T45" fmla="*/ 41 h 2368"/>
                  <a:gd name="T46" fmla="*/ 10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86" name="Freeform 136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108 w 776"/>
                  <a:gd name="T3" fmla="*/ 0 h 2368"/>
                  <a:gd name="T4" fmla="*/ 44 w 776"/>
                  <a:gd name="T5" fmla="*/ 1 h 2368"/>
                  <a:gd name="T6" fmla="*/ 152 w 776"/>
                  <a:gd name="T7" fmla="*/ 1 h 2368"/>
                  <a:gd name="T8" fmla="*/ 87 w 776"/>
                  <a:gd name="T9" fmla="*/ 2 h 2368"/>
                  <a:gd name="T10" fmla="*/ 173 w 776"/>
                  <a:gd name="T11" fmla="*/ 2 h 2368"/>
                  <a:gd name="T12" fmla="*/ 130 w 776"/>
                  <a:gd name="T13" fmla="*/ 2 h 2368"/>
                  <a:gd name="T14" fmla="*/ 216 w 776"/>
                  <a:gd name="T15" fmla="*/ 3 h 2368"/>
                  <a:gd name="T16" fmla="*/ 173 w 776"/>
                  <a:gd name="T17" fmla="*/ 3 h 2368"/>
                  <a:gd name="T18" fmla="*/ 238 w 776"/>
                  <a:gd name="T19" fmla="*/ 4 h 2368"/>
                  <a:gd name="T20" fmla="*/ 216 w 776"/>
                  <a:gd name="T21" fmla="*/ 4 h 2368"/>
                  <a:gd name="T22" fmla="*/ 260 w 776"/>
                  <a:gd name="T23" fmla="*/ 5 h 2368"/>
                  <a:gd name="T24" fmla="*/ 260 w 776"/>
                  <a:gd name="T25" fmla="*/ 5 h 2368"/>
                  <a:gd name="T26" fmla="*/ 303 w 776"/>
                  <a:gd name="T27" fmla="*/ 6 h 2368"/>
                  <a:gd name="T28" fmla="*/ 281 w 776"/>
                  <a:gd name="T29" fmla="*/ 7 h 2368"/>
                  <a:gd name="T30" fmla="*/ 324 w 776"/>
                  <a:gd name="T31" fmla="*/ 7 h 2368"/>
                  <a:gd name="T32" fmla="*/ 303 w 776"/>
                  <a:gd name="T33" fmla="*/ 8 h 2368"/>
                  <a:gd name="T34" fmla="*/ 324 w 776"/>
                  <a:gd name="T35" fmla="*/ 9 h 2368"/>
                  <a:gd name="T36" fmla="*/ 303 w 776"/>
                  <a:gd name="T37" fmla="*/ 9 h 2368"/>
                  <a:gd name="T38" fmla="*/ 347 w 776"/>
                  <a:gd name="T39" fmla="*/ 10 h 2368"/>
                  <a:gd name="T40" fmla="*/ 324 w 776"/>
                  <a:gd name="T41" fmla="*/ 11 h 2368"/>
                  <a:gd name="T42" fmla="*/ 347 w 776"/>
                  <a:gd name="T43" fmla="*/ 12 h 2368"/>
                  <a:gd name="T44" fmla="*/ 324 w 776"/>
                  <a:gd name="T45" fmla="*/ 12 h 2368"/>
                  <a:gd name="T46" fmla="*/ 347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87" name="Freeform 137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 h 2368"/>
                  <a:gd name="T2" fmla="*/ 9 w 776"/>
                  <a:gd name="T3" fmla="*/ 0 h 2368"/>
                  <a:gd name="T4" fmla="*/ 4 w 776"/>
                  <a:gd name="T5" fmla="*/ 2 h 2368"/>
                  <a:gd name="T6" fmla="*/ 13 w 776"/>
                  <a:gd name="T7" fmla="*/ 2 h 2368"/>
                  <a:gd name="T8" fmla="*/ 7 w 776"/>
                  <a:gd name="T9" fmla="*/ 4 h 2368"/>
                  <a:gd name="T10" fmla="*/ 14 w 776"/>
                  <a:gd name="T11" fmla="*/ 5 h 2368"/>
                  <a:gd name="T12" fmla="*/ 11 w 776"/>
                  <a:gd name="T13" fmla="*/ 6 h 2368"/>
                  <a:gd name="T14" fmla="*/ 18 w 776"/>
                  <a:gd name="T15" fmla="*/ 7 h 2368"/>
                  <a:gd name="T16" fmla="*/ 14 w 776"/>
                  <a:gd name="T17" fmla="*/ 8 h 2368"/>
                  <a:gd name="T18" fmla="*/ 20 w 776"/>
                  <a:gd name="T19" fmla="*/ 9 h 2368"/>
                  <a:gd name="T20" fmla="*/ 18 w 776"/>
                  <a:gd name="T21" fmla="*/ 10 h 2368"/>
                  <a:gd name="T22" fmla="*/ 22 w 776"/>
                  <a:gd name="T23" fmla="*/ 11 h 2368"/>
                  <a:gd name="T24" fmla="*/ 22 w 776"/>
                  <a:gd name="T25" fmla="*/ 12 h 2368"/>
                  <a:gd name="T26" fmla="*/ 25 w 776"/>
                  <a:gd name="T27" fmla="*/ 14 h 2368"/>
                  <a:gd name="T28" fmla="*/ 23 w 776"/>
                  <a:gd name="T29" fmla="*/ 16 h 2368"/>
                  <a:gd name="T30" fmla="*/ 27 w 776"/>
                  <a:gd name="T31" fmla="*/ 18 h 2368"/>
                  <a:gd name="T32" fmla="*/ 25 w 776"/>
                  <a:gd name="T33" fmla="*/ 19 h 2368"/>
                  <a:gd name="T34" fmla="*/ 27 w 776"/>
                  <a:gd name="T35" fmla="*/ 21 h 2368"/>
                  <a:gd name="T36" fmla="*/ 25 w 776"/>
                  <a:gd name="T37" fmla="*/ 23 h 2368"/>
                  <a:gd name="T38" fmla="*/ 29 w 776"/>
                  <a:gd name="T39" fmla="*/ 25 h 2368"/>
                  <a:gd name="T40" fmla="*/ 27 w 776"/>
                  <a:gd name="T41" fmla="*/ 27 h 2368"/>
                  <a:gd name="T42" fmla="*/ 29 w 776"/>
                  <a:gd name="T43" fmla="*/ 29 h 2368"/>
                  <a:gd name="T44" fmla="*/ 27 w 776"/>
                  <a:gd name="T45" fmla="*/ 30 h 2368"/>
                  <a:gd name="T46" fmla="*/ 29 w 776"/>
                  <a:gd name="T47" fmla="*/ 3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88" name="Freeform 138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7 w 776"/>
                  <a:gd name="T23" fmla="*/ 2 h 2368"/>
                  <a:gd name="T24" fmla="*/ 7 w 776"/>
                  <a:gd name="T25" fmla="*/ 3 h 2368"/>
                  <a:gd name="T26" fmla="*/ 8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8 w 776"/>
                  <a:gd name="T33" fmla="*/ 4 h 2368"/>
                  <a:gd name="T34" fmla="*/ 8 w 776"/>
                  <a:gd name="T35" fmla="*/ 4 h 2368"/>
                  <a:gd name="T36" fmla="*/ 8 w 776"/>
                  <a:gd name="T37" fmla="*/ 5 h 2368"/>
                  <a:gd name="T38" fmla="*/ 9 w 776"/>
                  <a:gd name="T39" fmla="*/ 5 h 2368"/>
                  <a:gd name="T40" fmla="*/ 8 w 776"/>
                  <a:gd name="T41" fmla="*/ 5 h 2368"/>
                  <a:gd name="T42" fmla="*/ 9 w 776"/>
                  <a:gd name="T43" fmla="*/ 6 h 2368"/>
                  <a:gd name="T44" fmla="*/ 8 w 776"/>
                  <a:gd name="T45" fmla="*/ 6 h 2368"/>
                  <a:gd name="T46" fmla="*/ 9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89" name="Freeform 139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3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5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6326" name="Group 140"/>
          <p:cNvGrpSpPr>
            <a:grpSpLocks/>
          </p:cNvGrpSpPr>
          <p:nvPr/>
        </p:nvGrpSpPr>
        <p:grpSpPr bwMode="auto">
          <a:xfrm>
            <a:off x="6804025" y="4067175"/>
            <a:ext cx="2376488" cy="1905000"/>
            <a:chOff x="3115" y="0"/>
            <a:chExt cx="2170" cy="2486"/>
          </a:xfrm>
        </p:grpSpPr>
        <p:grpSp>
          <p:nvGrpSpPr>
            <p:cNvPr id="56328" name="Group 141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56460" name="Oval 14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6461" name="Oval 14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56329" name="Group 144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56458" name="Oval 14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6459" name="Oval 14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56330" name="Group 147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56456" name="Oval 14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6457" name="Oval 14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56331" name="Group 150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56332" name="Group 151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56454" name="Oval 152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56455" name="Oval 153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56333" name="Group 154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6356" name="Group 155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56452" name="Freeform 156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53" name="Freeform 157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57" name="Group 158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56450" name="Freeform 159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52 w 2736"/>
                      <a:gd name="T3" fmla="*/ 55 h 504"/>
                      <a:gd name="T4" fmla="*/ 518 w 2736"/>
                      <a:gd name="T5" fmla="*/ 8 h 504"/>
                      <a:gd name="T6" fmla="*/ 798 w 2736"/>
                      <a:gd name="T7" fmla="*/ 8 h 504"/>
                      <a:gd name="T8" fmla="*/ 792 w 2736"/>
                      <a:gd name="T9" fmla="*/ 34 h 504"/>
                      <a:gd name="T10" fmla="*/ 514 w 2736"/>
                      <a:gd name="T11" fmla="*/ 34 h 504"/>
                      <a:gd name="T12" fmla="*/ 191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51" name="Freeform 160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81 w 1769"/>
                      <a:gd name="T3" fmla="*/ 19 h 791"/>
                      <a:gd name="T4" fmla="*/ 193 w 1769"/>
                      <a:gd name="T5" fmla="*/ 65 h 791"/>
                      <a:gd name="T6" fmla="*/ 269 w 1769"/>
                      <a:gd name="T7" fmla="*/ 141 h 791"/>
                      <a:gd name="T8" fmla="*/ 293 w 1769"/>
                      <a:gd name="T9" fmla="*/ 199 h 791"/>
                      <a:gd name="T10" fmla="*/ 282 w 1769"/>
                      <a:gd name="T11" fmla="*/ 257 h 791"/>
                      <a:gd name="T12" fmla="*/ 265 w 1769"/>
                      <a:gd name="T13" fmla="*/ 207 h 791"/>
                      <a:gd name="T14" fmla="*/ 232 w 1769"/>
                      <a:gd name="T15" fmla="*/ 149 h 791"/>
                      <a:gd name="T16" fmla="*/ 185 w 1769"/>
                      <a:gd name="T17" fmla="*/ 97 h 791"/>
                      <a:gd name="T18" fmla="*/ 97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58" name="Group 161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56448" name="Freeform 162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10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49" name="Freeform 163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2 h 791"/>
                      <a:gd name="T4" fmla="*/ 169 w 1769"/>
                      <a:gd name="T5" fmla="*/ 43 h 791"/>
                      <a:gd name="T6" fmla="*/ 236 w 1769"/>
                      <a:gd name="T7" fmla="*/ 94 h 791"/>
                      <a:gd name="T8" fmla="*/ 257 w 1769"/>
                      <a:gd name="T9" fmla="*/ 132 h 791"/>
                      <a:gd name="T10" fmla="*/ 247 w 1769"/>
                      <a:gd name="T11" fmla="*/ 172 h 791"/>
                      <a:gd name="T12" fmla="*/ 232 w 1769"/>
                      <a:gd name="T13" fmla="*/ 138 h 791"/>
                      <a:gd name="T14" fmla="*/ 203 w 1769"/>
                      <a:gd name="T15" fmla="*/ 99 h 791"/>
                      <a:gd name="T16" fmla="*/ 162 w 1769"/>
                      <a:gd name="T17" fmla="*/ 64 h 791"/>
                      <a:gd name="T18" fmla="*/ 85 w 1769"/>
                      <a:gd name="T19" fmla="*/ 33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59" name="Group 164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56446" name="Freeform 165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48 h 504"/>
                      <a:gd name="T2" fmla="*/ 199 w 2736"/>
                      <a:gd name="T3" fmla="*/ 49 h 504"/>
                      <a:gd name="T4" fmla="*/ 409 w 2736"/>
                      <a:gd name="T5" fmla="*/ 7 h 504"/>
                      <a:gd name="T6" fmla="*/ 630 w 2736"/>
                      <a:gd name="T7" fmla="*/ 7 h 504"/>
                      <a:gd name="T8" fmla="*/ 626 w 2736"/>
                      <a:gd name="T9" fmla="*/ 30 h 504"/>
                      <a:gd name="T10" fmla="*/ 406 w 2736"/>
                      <a:gd name="T11" fmla="*/ 30 h 504"/>
                      <a:gd name="T12" fmla="*/ 151 w 2736"/>
                      <a:gd name="T13" fmla="*/ 86 h 504"/>
                      <a:gd name="T14" fmla="*/ 0 w 2736"/>
                      <a:gd name="T15" fmla="*/ 14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47" name="Freeform 166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4 w 1769"/>
                      <a:gd name="T3" fmla="*/ 17 h 791"/>
                      <a:gd name="T4" fmla="*/ 153 w 1769"/>
                      <a:gd name="T5" fmla="*/ 59 h 791"/>
                      <a:gd name="T6" fmla="*/ 213 w 1769"/>
                      <a:gd name="T7" fmla="*/ 127 h 791"/>
                      <a:gd name="T8" fmla="*/ 232 w 1769"/>
                      <a:gd name="T9" fmla="*/ 179 h 791"/>
                      <a:gd name="T10" fmla="*/ 223 w 1769"/>
                      <a:gd name="T11" fmla="*/ 231 h 791"/>
                      <a:gd name="T12" fmla="*/ 210 w 1769"/>
                      <a:gd name="T13" fmla="*/ 186 h 791"/>
                      <a:gd name="T14" fmla="*/ 183 w 1769"/>
                      <a:gd name="T15" fmla="*/ 134 h 791"/>
                      <a:gd name="T16" fmla="*/ 147 w 1769"/>
                      <a:gd name="T17" fmla="*/ 87 h 791"/>
                      <a:gd name="T18" fmla="*/ 77 w 1769"/>
                      <a:gd name="T19" fmla="*/ 45 h 791"/>
                      <a:gd name="T20" fmla="*/ 0 w 1769"/>
                      <a:gd name="T21" fmla="*/ 23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60" name="Group 167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56444" name="Freeform 168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56 w 2736"/>
                      <a:gd name="T3" fmla="*/ 40 h 504"/>
                      <a:gd name="T4" fmla="*/ 320 w 2736"/>
                      <a:gd name="T5" fmla="*/ 6 h 504"/>
                      <a:gd name="T6" fmla="*/ 492 w 2736"/>
                      <a:gd name="T7" fmla="*/ 6 h 504"/>
                      <a:gd name="T8" fmla="*/ 490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45" name="Freeform 169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0 w 1769"/>
                      <a:gd name="T3" fmla="*/ 14 h 791"/>
                      <a:gd name="T4" fmla="*/ 120 w 1769"/>
                      <a:gd name="T5" fmla="*/ 48 h 791"/>
                      <a:gd name="T6" fmla="*/ 167 w 1769"/>
                      <a:gd name="T7" fmla="*/ 102 h 791"/>
                      <a:gd name="T8" fmla="*/ 182 w 1769"/>
                      <a:gd name="T9" fmla="*/ 143 h 791"/>
                      <a:gd name="T10" fmla="*/ 175 w 1769"/>
                      <a:gd name="T11" fmla="*/ 186 h 791"/>
                      <a:gd name="T12" fmla="*/ 164 w 1769"/>
                      <a:gd name="T13" fmla="*/ 150 h 791"/>
                      <a:gd name="T14" fmla="*/ 144 w 1769"/>
                      <a:gd name="T15" fmla="*/ 108 h 791"/>
                      <a:gd name="T16" fmla="*/ 114 w 1769"/>
                      <a:gd name="T17" fmla="*/ 70 h 791"/>
                      <a:gd name="T18" fmla="*/ 60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61" name="Group 170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56442" name="Freeform 171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41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43" name="Freeform 172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8 w 1769"/>
                      <a:gd name="T3" fmla="*/ 4 h 791"/>
                      <a:gd name="T4" fmla="*/ 90 w 1769"/>
                      <a:gd name="T5" fmla="*/ 16 h 791"/>
                      <a:gd name="T6" fmla="*/ 125 w 1769"/>
                      <a:gd name="T7" fmla="*/ 35 h 791"/>
                      <a:gd name="T8" fmla="*/ 136 w 1769"/>
                      <a:gd name="T9" fmla="*/ 49 h 791"/>
                      <a:gd name="T10" fmla="*/ 131 w 1769"/>
                      <a:gd name="T11" fmla="*/ 64 h 791"/>
                      <a:gd name="T12" fmla="*/ 123 w 1769"/>
                      <a:gd name="T13" fmla="*/ 52 h 791"/>
                      <a:gd name="T14" fmla="*/ 107 w 1769"/>
                      <a:gd name="T15" fmla="*/ 37 h 791"/>
                      <a:gd name="T16" fmla="*/ 86 w 1769"/>
                      <a:gd name="T17" fmla="*/ 24 h 791"/>
                      <a:gd name="T18" fmla="*/ 45 w 1769"/>
                      <a:gd name="T19" fmla="*/ 13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62" name="Group 173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56440" name="Freeform 174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41" name="Freeform 175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63" name="Group 176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56438" name="Freeform 177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39" name="Freeform 178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64" name="Group 179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56436" name="Freeform 180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52 w 2736"/>
                      <a:gd name="T3" fmla="*/ 55 h 504"/>
                      <a:gd name="T4" fmla="*/ 518 w 2736"/>
                      <a:gd name="T5" fmla="*/ 8 h 504"/>
                      <a:gd name="T6" fmla="*/ 798 w 2736"/>
                      <a:gd name="T7" fmla="*/ 8 h 504"/>
                      <a:gd name="T8" fmla="*/ 792 w 2736"/>
                      <a:gd name="T9" fmla="*/ 34 h 504"/>
                      <a:gd name="T10" fmla="*/ 514 w 2736"/>
                      <a:gd name="T11" fmla="*/ 34 h 504"/>
                      <a:gd name="T12" fmla="*/ 191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37" name="Freeform 181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81 w 1769"/>
                      <a:gd name="T3" fmla="*/ 19 h 791"/>
                      <a:gd name="T4" fmla="*/ 193 w 1769"/>
                      <a:gd name="T5" fmla="*/ 65 h 791"/>
                      <a:gd name="T6" fmla="*/ 269 w 1769"/>
                      <a:gd name="T7" fmla="*/ 141 h 791"/>
                      <a:gd name="T8" fmla="*/ 293 w 1769"/>
                      <a:gd name="T9" fmla="*/ 199 h 791"/>
                      <a:gd name="T10" fmla="*/ 282 w 1769"/>
                      <a:gd name="T11" fmla="*/ 257 h 791"/>
                      <a:gd name="T12" fmla="*/ 265 w 1769"/>
                      <a:gd name="T13" fmla="*/ 207 h 791"/>
                      <a:gd name="T14" fmla="*/ 232 w 1769"/>
                      <a:gd name="T15" fmla="*/ 149 h 791"/>
                      <a:gd name="T16" fmla="*/ 185 w 1769"/>
                      <a:gd name="T17" fmla="*/ 97 h 791"/>
                      <a:gd name="T18" fmla="*/ 97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65" name="Group 182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56434" name="Freeform 183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10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35" name="Freeform 184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2 h 791"/>
                      <a:gd name="T4" fmla="*/ 169 w 1769"/>
                      <a:gd name="T5" fmla="*/ 43 h 791"/>
                      <a:gd name="T6" fmla="*/ 236 w 1769"/>
                      <a:gd name="T7" fmla="*/ 94 h 791"/>
                      <a:gd name="T8" fmla="*/ 257 w 1769"/>
                      <a:gd name="T9" fmla="*/ 132 h 791"/>
                      <a:gd name="T10" fmla="*/ 247 w 1769"/>
                      <a:gd name="T11" fmla="*/ 172 h 791"/>
                      <a:gd name="T12" fmla="*/ 232 w 1769"/>
                      <a:gd name="T13" fmla="*/ 138 h 791"/>
                      <a:gd name="T14" fmla="*/ 203 w 1769"/>
                      <a:gd name="T15" fmla="*/ 99 h 791"/>
                      <a:gd name="T16" fmla="*/ 162 w 1769"/>
                      <a:gd name="T17" fmla="*/ 64 h 791"/>
                      <a:gd name="T18" fmla="*/ 85 w 1769"/>
                      <a:gd name="T19" fmla="*/ 33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66" name="Group 185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6432" name="Freeform 186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48 h 504"/>
                      <a:gd name="T2" fmla="*/ 199 w 2736"/>
                      <a:gd name="T3" fmla="*/ 49 h 504"/>
                      <a:gd name="T4" fmla="*/ 409 w 2736"/>
                      <a:gd name="T5" fmla="*/ 7 h 504"/>
                      <a:gd name="T6" fmla="*/ 630 w 2736"/>
                      <a:gd name="T7" fmla="*/ 7 h 504"/>
                      <a:gd name="T8" fmla="*/ 626 w 2736"/>
                      <a:gd name="T9" fmla="*/ 30 h 504"/>
                      <a:gd name="T10" fmla="*/ 406 w 2736"/>
                      <a:gd name="T11" fmla="*/ 30 h 504"/>
                      <a:gd name="T12" fmla="*/ 151 w 2736"/>
                      <a:gd name="T13" fmla="*/ 86 h 504"/>
                      <a:gd name="T14" fmla="*/ 0 w 2736"/>
                      <a:gd name="T15" fmla="*/ 14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33" name="Freeform 187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4 w 1769"/>
                      <a:gd name="T3" fmla="*/ 17 h 791"/>
                      <a:gd name="T4" fmla="*/ 153 w 1769"/>
                      <a:gd name="T5" fmla="*/ 59 h 791"/>
                      <a:gd name="T6" fmla="*/ 213 w 1769"/>
                      <a:gd name="T7" fmla="*/ 127 h 791"/>
                      <a:gd name="T8" fmla="*/ 232 w 1769"/>
                      <a:gd name="T9" fmla="*/ 179 h 791"/>
                      <a:gd name="T10" fmla="*/ 223 w 1769"/>
                      <a:gd name="T11" fmla="*/ 231 h 791"/>
                      <a:gd name="T12" fmla="*/ 210 w 1769"/>
                      <a:gd name="T13" fmla="*/ 186 h 791"/>
                      <a:gd name="T14" fmla="*/ 183 w 1769"/>
                      <a:gd name="T15" fmla="*/ 134 h 791"/>
                      <a:gd name="T16" fmla="*/ 147 w 1769"/>
                      <a:gd name="T17" fmla="*/ 87 h 791"/>
                      <a:gd name="T18" fmla="*/ 77 w 1769"/>
                      <a:gd name="T19" fmla="*/ 45 h 791"/>
                      <a:gd name="T20" fmla="*/ 0 w 1769"/>
                      <a:gd name="T21" fmla="*/ 23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67" name="Group 188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6430" name="Freeform 189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56 w 2736"/>
                      <a:gd name="T3" fmla="*/ 40 h 504"/>
                      <a:gd name="T4" fmla="*/ 320 w 2736"/>
                      <a:gd name="T5" fmla="*/ 6 h 504"/>
                      <a:gd name="T6" fmla="*/ 492 w 2736"/>
                      <a:gd name="T7" fmla="*/ 6 h 504"/>
                      <a:gd name="T8" fmla="*/ 490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31" name="Freeform 190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0 w 1769"/>
                      <a:gd name="T3" fmla="*/ 14 h 791"/>
                      <a:gd name="T4" fmla="*/ 120 w 1769"/>
                      <a:gd name="T5" fmla="*/ 48 h 791"/>
                      <a:gd name="T6" fmla="*/ 167 w 1769"/>
                      <a:gd name="T7" fmla="*/ 102 h 791"/>
                      <a:gd name="T8" fmla="*/ 182 w 1769"/>
                      <a:gd name="T9" fmla="*/ 143 h 791"/>
                      <a:gd name="T10" fmla="*/ 175 w 1769"/>
                      <a:gd name="T11" fmla="*/ 186 h 791"/>
                      <a:gd name="T12" fmla="*/ 164 w 1769"/>
                      <a:gd name="T13" fmla="*/ 150 h 791"/>
                      <a:gd name="T14" fmla="*/ 144 w 1769"/>
                      <a:gd name="T15" fmla="*/ 108 h 791"/>
                      <a:gd name="T16" fmla="*/ 114 w 1769"/>
                      <a:gd name="T17" fmla="*/ 70 h 791"/>
                      <a:gd name="T18" fmla="*/ 60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68" name="Group 191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6428" name="Freeform 192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41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29" name="Freeform 193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8 w 1769"/>
                      <a:gd name="T3" fmla="*/ 4 h 791"/>
                      <a:gd name="T4" fmla="*/ 90 w 1769"/>
                      <a:gd name="T5" fmla="*/ 16 h 791"/>
                      <a:gd name="T6" fmla="*/ 125 w 1769"/>
                      <a:gd name="T7" fmla="*/ 35 h 791"/>
                      <a:gd name="T8" fmla="*/ 136 w 1769"/>
                      <a:gd name="T9" fmla="*/ 49 h 791"/>
                      <a:gd name="T10" fmla="*/ 131 w 1769"/>
                      <a:gd name="T11" fmla="*/ 64 h 791"/>
                      <a:gd name="T12" fmla="*/ 123 w 1769"/>
                      <a:gd name="T13" fmla="*/ 52 h 791"/>
                      <a:gd name="T14" fmla="*/ 107 w 1769"/>
                      <a:gd name="T15" fmla="*/ 37 h 791"/>
                      <a:gd name="T16" fmla="*/ 86 w 1769"/>
                      <a:gd name="T17" fmla="*/ 24 h 791"/>
                      <a:gd name="T18" fmla="*/ 45 w 1769"/>
                      <a:gd name="T19" fmla="*/ 13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69" name="Group 194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56426" name="Freeform 195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27" name="Freeform 196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70" name="Group 197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56424" name="Freeform 198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25" name="Freeform 199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71" name="Group 200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56422" name="Freeform 201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5 w 2736"/>
                      <a:gd name="T7" fmla="*/ 0 h 504"/>
                      <a:gd name="T8" fmla="*/ 15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23" name="Freeform 202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5 w 1769"/>
                      <a:gd name="T11" fmla="*/ 4 h 791"/>
                      <a:gd name="T12" fmla="*/ 5 w 1769"/>
                      <a:gd name="T13" fmla="*/ 3 h 791"/>
                      <a:gd name="T14" fmla="*/ 4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72" name="Group 203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56420" name="Freeform 204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6 w 2736"/>
                      <a:gd name="T7" fmla="*/ 0 h 504"/>
                      <a:gd name="T8" fmla="*/ 16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21" name="Freeform 205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6 w 1769"/>
                      <a:gd name="T11" fmla="*/ 4 h 791"/>
                      <a:gd name="T12" fmla="*/ 5 w 1769"/>
                      <a:gd name="T13" fmla="*/ 3 h 791"/>
                      <a:gd name="T14" fmla="*/ 5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73" name="Group 206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56418" name="Freeform 207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56 w 2736"/>
                      <a:gd name="T3" fmla="*/ 13 h 504"/>
                      <a:gd name="T4" fmla="*/ 115 w 2736"/>
                      <a:gd name="T5" fmla="*/ 2 h 504"/>
                      <a:gd name="T6" fmla="*/ 178 w 2736"/>
                      <a:gd name="T7" fmla="*/ 2 h 504"/>
                      <a:gd name="T8" fmla="*/ 177 w 2736"/>
                      <a:gd name="T9" fmla="*/ 8 h 504"/>
                      <a:gd name="T10" fmla="*/ 115 w 2736"/>
                      <a:gd name="T11" fmla="*/ 8 h 504"/>
                      <a:gd name="T12" fmla="*/ 43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19" name="Freeform 208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8 w 1769"/>
                      <a:gd name="T3" fmla="*/ 4 h 791"/>
                      <a:gd name="T4" fmla="*/ 43 w 1769"/>
                      <a:gd name="T5" fmla="*/ 15 h 791"/>
                      <a:gd name="T6" fmla="*/ 60 w 1769"/>
                      <a:gd name="T7" fmla="*/ 34 h 791"/>
                      <a:gd name="T8" fmla="*/ 65 w 1769"/>
                      <a:gd name="T9" fmla="*/ 47 h 791"/>
                      <a:gd name="T10" fmla="*/ 63 w 1769"/>
                      <a:gd name="T11" fmla="*/ 62 h 791"/>
                      <a:gd name="T12" fmla="*/ 59 w 1769"/>
                      <a:gd name="T13" fmla="*/ 49 h 791"/>
                      <a:gd name="T14" fmla="*/ 52 w 1769"/>
                      <a:gd name="T15" fmla="*/ 35 h 791"/>
                      <a:gd name="T16" fmla="*/ 41 w 1769"/>
                      <a:gd name="T17" fmla="*/ 23 h 791"/>
                      <a:gd name="T18" fmla="*/ 22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74" name="Group 209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56416" name="Freeform 210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50 w 2736"/>
                      <a:gd name="T3" fmla="*/ 13 h 504"/>
                      <a:gd name="T4" fmla="*/ 104 w 2736"/>
                      <a:gd name="T5" fmla="*/ 2 h 504"/>
                      <a:gd name="T6" fmla="*/ 159 w 2736"/>
                      <a:gd name="T7" fmla="*/ 2 h 504"/>
                      <a:gd name="T8" fmla="*/ 159 w 2736"/>
                      <a:gd name="T9" fmla="*/ 8 h 504"/>
                      <a:gd name="T10" fmla="*/ 103 w 2736"/>
                      <a:gd name="T11" fmla="*/ 8 h 504"/>
                      <a:gd name="T12" fmla="*/ 38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17" name="Freeform 211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4 h 791"/>
                      <a:gd name="T4" fmla="*/ 39 w 1769"/>
                      <a:gd name="T5" fmla="*/ 15 h 791"/>
                      <a:gd name="T6" fmla="*/ 54 w 1769"/>
                      <a:gd name="T7" fmla="*/ 34 h 791"/>
                      <a:gd name="T8" fmla="*/ 59 w 1769"/>
                      <a:gd name="T9" fmla="*/ 47 h 791"/>
                      <a:gd name="T10" fmla="*/ 56 w 1769"/>
                      <a:gd name="T11" fmla="*/ 62 h 791"/>
                      <a:gd name="T12" fmla="*/ 53 w 1769"/>
                      <a:gd name="T13" fmla="*/ 49 h 791"/>
                      <a:gd name="T14" fmla="*/ 46 w 1769"/>
                      <a:gd name="T15" fmla="*/ 35 h 791"/>
                      <a:gd name="T16" fmla="*/ 37 w 1769"/>
                      <a:gd name="T17" fmla="*/ 23 h 791"/>
                      <a:gd name="T18" fmla="*/ 1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75" name="Group 212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56414" name="Freeform 213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15" name="Freeform 214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76" name="Group 215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56412" name="Freeform 216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13" name="Freeform 217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377" name="Freeform 218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1 h 504"/>
                    <a:gd name="T2" fmla="*/ 3 w 2736"/>
                    <a:gd name="T3" fmla="*/ 0 h 504"/>
                    <a:gd name="T4" fmla="*/ 6 w 2736"/>
                    <a:gd name="T5" fmla="*/ 0 h 504"/>
                    <a:gd name="T6" fmla="*/ 9 w 2736"/>
                    <a:gd name="T7" fmla="*/ 0 h 504"/>
                    <a:gd name="T8" fmla="*/ 9 w 2736"/>
                    <a:gd name="T9" fmla="*/ 0 h 504"/>
                    <a:gd name="T10" fmla="*/ 6 w 2736"/>
                    <a:gd name="T11" fmla="*/ 0 h 504"/>
                    <a:gd name="T12" fmla="*/ 2 w 2736"/>
                    <a:gd name="T13" fmla="*/ 0 h 504"/>
                    <a:gd name="T14" fmla="*/ 0 w 2736"/>
                    <a:gd name="T15" fmla="*/ 1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78" name="Freeform 219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1 w 1769"/>
                    <a:gd name="T3" fmla="*/ 0 h 791"/>
                    <a:gd name="T4" fmla="*/ 2 w 1769"/>
                    <a:gd name="T5" fmla="*/ 0 h 791"/>
                    <a:gd name="T6" fmla="*/ 3 w 1769"/>
                    <a:gd name="T7" fmla="*/ 1 h 791"/>
                    <a:gd name="T8" fmla="*/ 3 w 1769"/>
                    <a:gd name="T9" fmla="*/ 1 h 791"/>
                    <a:gd name="T10" fmla="*/ 3 w 1769"/>
                    <a:gd name="T11" fmla="*/ 1 h 791"/>
                    <a:gd name="T12" fmla="*/ 3 w 1769"/>
                    <a:gd name="T13" fmla="*/ 1 h 791"/>
                    <a:gd name="T14" fmla="*/ 3 w 1769"/>
                    <a:gd name="T15" fmla="*/ 1 h 791"/>
                    <a:gd name="T16" fmla="*/ 2 w 1769"/>
                    <a:gd name="T17" fmla="*/ 0 h 791"/>
                    <a:gd name="T18" fmla="*/ 1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6379" name="Group 220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56410" name="Freeform 221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0 w 2736"/>
                      <a:gd name="T3" fmla="*/ 8 h 504"/>
                      <a:gd name="T4" fmla="*/ 104 w 2736"/>
                      <a:gd name="T5" fmla="*/ 1 h 504"/>
                      <a:gd name="T6" fmla="*/ 160 w 2736"/>
                      <a:gd name="T7" fmla="*/ 1 h 504"/>
                      <a:gd name="T8" fmla="*/ 159 w 2736"/>
                      <a:gd name="T9" fmla="*/ 5 h 504"/>
                      <a:gd name="T10" fmla="*/ 103 w 2736"/>
                      <a:gd name="T11" fmla="*/ 5 h 504"/>
                      <a:gd name="T12" fmla="*/ 38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11" name="Freeform 222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3 h 791"/>
                      <a:gd name="T4" fmla="*/ 39 w 1769"/>
                      <a:gd name="T5" fmla="*/ 10 h 791"/>
                      <a:gd name="T6" fmla="*/ 54 w 1769"/>
                      <a:gd name="T7" fmla="*/ 21 h 791"/>
                      <a:gd name="T8" fmla="*/ 59 w 1769"/>
                      <a:gd name="T9" fmla="*/ 30 h 791"/>
                      <a:gd name="T10" fmla="*/ 56 w 1769"/>
                      <a:gd name="T11" fmla="*/ 38 h 791"/>
                      <a:gd name="T12" fmla="*/ 53 w 1769"/>
                      <a:gd name="T13" fmla="*/ 31 h 791"/>
                      <a:gd name="T14" fmla="*/ 46 w 1769"/>
                      <a:gd name="T15" fmla="*/ 22 h 791"/>
                      <a:gd name="T16" fmla="*/ 37 w 1769"/>
                      <a:gd name="T17" fmla="*/ 14 h 791"/>
                      <a:gd name="T18" fmla="*/ 19 w 1769"/>
                      <a:gd name="T19" fmla="*/ 7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80" name="Group 223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56408" name="Freeform 224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65 w 2736"/>
                      <a:gd name="T3" fmla="*/ 26 h 504"/>
                      <a:gd name="T4" fmla="*/ 134 w 2736"/>
                      <a:gd name="T5" fmla="*/ 4 h 504"/>
                      <a:gd name="T6" fmla="*/ 206 w 2736"/>
                      <a:gd name="T7" fmla="*/ 4 h 504"/>
                      <a:gd name="T8" fmla="*/ 205 w 2736"/>
                      <a:gd name="T9" fmla="*/ 16 h 504"/>
                      <a:gd name="T10" fmla="*/ 133 w 2736"/>
                      <a:gd name="T11" fmla="*/ 16 h 504"/>
                      <a:gd name="T12" fmla="*/ 49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09" name="Freeform 225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1 w 1769"/>
                      <a:gd name="T3" fmla="*/ 9 h 791"/>
                      <a:gd name="T4" fmla="*/ 50 w 1769"/>
                      <a:gd name="T5" fmla="*/ 30 h 791"/>
                      <a:gd name="T6" fmla="*/ 69 w 1769"/>
                      <a:gd name="T7" fmla="*/ 66 h 791"/>
                      <a:gd name="T8" fmla="*/ 76 w 1769"/>
                      <a:gd name="T9" fmla="*/ 93 h 791"/>
                      <a:gd name="T10" fmla="*/ 73 w 1769"/>
                      <a:gd name="T11" fmla="*/ 120 h 791"/>
                      <a:gd name="T12" fmla="*/ 68 w 1769"/>
                      <a:gd name="T13" fmla="*/ 97 h 791"/>
                      <a:gd name="T14" fmla="*/ 60 w 1769"/>
                      <a:gd name="T15" fmla="*/ 70 h 791"/>
                      <a:gd name="T16" fmla="*/ 48 w 1769"/>
                      <a:gd name="T17" fmla="*/ 45 h 791"/>
                      <a:gd name="T18" fmla="*/ 25 w 1769"/>
                      <a:gd name="T19" fmla="*/ 23 h 791"/>
                      <a:gd name="T20" fmla="*/ 0 w 1769"/>
                      <a:gd name="T21" fmla="*/ 1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81" name="Group 226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56406" name="Freeform 227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7 w 2736"/>
                      <a:gd name="T3" fmla="*/ 1 h 504"/>
                      <a:gd name="T4" fmla="*/ 75 w 2736"/>
                      <a:gd name="T5" fmla="*/ 0 h 504"/>
                      <a:gd name="T6" fmla="*/ 116 w 2736"/>
                      <a:gd name="T7" fmla="*/ 0 h 504"/>
                      <a:gd name="T8" fmla="*/ 115 w 2736"/>
                      <a:gd name="T9" fmla="*/ 1 h 504"/>
                      <a:gd name="T10" fmla="*/ 75 w 2736"/>
                      <a:gd name="T11" fmla="*/ 1 h 504"/>
                      <a:gd name="T12" fmla="*/ 28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07" name="Freeform 228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2 w 1769"/>
                      <a:gd name="T3" fmla="*/ 0 h 791"/>
                      <a:gd name="T4" fmla="*/ 28 w 1769"/>
                      <a:gd name="T5" fmla="*/ 1 h 791"/>
                      <a:gd name="T6" fmla="*/ 39 w 1769"/>
                      <a:gd name="T7" fmla="*/ 2 h 791"/>
                      <a:gd name="T8" fmla="*/ 43 w 1769"/>
                      <a:gd name="T9" fmla="*/ 3 h 791"/>
                      <a:gd name="T10" fmla="*/ 41 w 1769"/>
                      <a:gd name="T11" fmla="*/ 4 h 791"/>
                      <a:gd name="T12" fmla="*/ 38 w 1769"/>
                      <a:gd name="T13" fmla="*/ 3 h 791"/>
                      <a:gd name="T14" fmla="*/ 34 w 1769"/>
                      <a:gd name="T15" fmla="*/ 2 h 791"/>
                      <a:gd name="T16" fmla="*/ 27 w 1769"/>
                      <a:gd name="T17" fmla="*/ 2 h 791"/>
                      <a:gd name="T18" fmla="*/ 14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82" name="Group 229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56404" name="Freeform 230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05" name="Freeform 231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83" name="Group 232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56402" name="Freeform 23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71 w 2736"/>
                      <a:gd name="T3" fmla="*/ 40 h 504"/>
                      <a:gd name="T4" fmla="*/ 352 w 2736"/>
                      <a:gd name="T5" fmla="*/ 6 h 504"/>
                      <a:gd name="T6" fmla="*/ 542 w 2736"/>
                      <a:gd name="T7" fmla="*/ 6 h 504"/>
                      <a:gd name="T8" fmla="*/ 539 w 2736"/>
                      <a:gd name="T9" fmla="*/ 25 h 504"/>
                      <a:gd name="T10" fmla="*/ 349 w 2736"/>
                      <a:gd name="T11" fmla="*/ 25 h 504"/>
                      <a:gd name="T12" fmla="*/ 129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03" name="Freeform 234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5 w 1769"/>
                      <a:gd name="T3" fmla="*/ 14 h 791"/>
                      <a:gd name="T4" fmla="*/ 131 w 1769"/>
                      <a:gd name="T5" fmla="*/ 48 h 791"/>
                      <a:gd name="T6" fmla="*/ 182 w 1769"/>
                      <a:gd name="T7" fmla="*/ 103 h 791"/>
                      <a:gd name="T8" fmla="*/ 199 w 1769"/>
                      <a:gd name="T9" fmla="*/ 145 h 791"/>
                      <a:gd name="T10" fmla="*/ 191 w 1769"/>
                      <a:gd name="T11" fmla="*/ 187 h 791"/>
                      <a:gd name="T12" fmla="*/ 180 w 1769"/>
                      <a:gd name="T13" fmla="*/ 151 h 791"/>
                      <a:gd name="T14" fmla="*/ 157 w 1769"/>
                      <a:gd name="T15" fmla="*/ 108 h 791"/>
                      <a:gd name="T16" fmla="*/ 126 w 1769"/>
                      <a:gd name="T17" fmla="*/ 70 h 791"/>
                      <a:gd name="T18" fmla="*/ 66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84" name="Group 235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56400" name="Freeform 236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08 h 504"/>
                      <a:gd name="T2" fmla="*/ 211 w 2736"/>
                      <a:gd name="T3" fmla="*/ 36 h 504"/>
                      <a:gd name="T4" fmla="*/ 435 w 2736"/>
                      <a:gd name="T5" fmla="*/ 5 h 504"/>
                      <a:gd name="T6" fmla="*/ 669 w 2736"/>
                      <a:gd name="T7" fmla="*/ 5 h 504"/>
                      <a:gd name="T8" fmla="*/ 665 w 2736"/>
                      <a:gd name="T9" fmla="*/ 22 h 504"/>
                      <a:gd name="T10" fmla="*/ 432 w 2736"/>
                      <a:gd name="T11" fmla="*/ 22 h 504"/>
                      <a:gd name="T12" fmla="*/ 160 w 2736"/>
                      <a:gd name="T13" fmla="*/ 62 h 504"/>
                      <a:gd name="T14" fmla="*/ 0 w 2736"/>
                      <a:gd name="T15" fmla="*/ 10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01" name="Freeform 237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8 w 1769"/>
                      <a:gd name="T3" fmla="*/ 12 h 791"/>
                      <a:gd name="T4" fmla="*/ 161 w 1769"/>
                      <a:gd name="T5" fmla="*/ 43 h 791"/>
                      <a:gd name="T6" fmla="*/ 225 w 1769"/>
                      <a:gd name="T7" fmla="*/ 92 h 791"/>
                      <a:gd name="T8" fmla="*/ 245 w 1769"/>
                      <a:gd name="T9" fmla="*/ 130 h 791"/>
                      <a:gd name="T10" fmla="*/ 236 w 1769"/>
                      <a:gd name="T11" fmla="*/ 169 h 791"/>
                      <a:gd name="T12" fmla="*/ 222 w 1769"/>
                      <a:gd name="T13" fmla="*/ 135 h 791"/>
                      <a:gd name="T14" fmla="*/ 194 w 1769"/>
                      <a:gd name="T15" fmla="*/ 97 h 791"/>
                      <a:gd name="T16" fmla="*/ 155 w 1769"/>
                      <a:gd name="T17" fmla="*/ 63 h 791"/>
                      <a:gd name="T18" fmla="*/ 81 w 1769"/>
                      <a:gd name="T19" fmla="*/ 32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85" name="Group 238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56398" name="Freeform 239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99" name="Freeform 240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86" name="Group 241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56396" name="Freeform 242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05 h 504"/>
                      <a:gd name="T2" fmla="*/ 189 w 2736"/>
                      <a:gd name="T3" fmla="*/ 35 h 504"/>
                      <a:gd name="T4" fmla="*/ 390 w 2736"/>
                      <a:gd name="T5" fmla="*/ 5 h 504"/>
                      <a:gd name="T6" fmla="*/ 600 w 2736"/>
                      <a:gd name="T7" fmla="*/ 5 h 504"/>
                      <a:gd name="T8" fmla="*/ 596 w 2736"/>
                      <a:gd name="T9" fmla="*/ 21 h 504"/>
                      <a:gd name="T10" fmla="*/ 387 w 2736"/>
                      <a:gd name="T11" fmla="*/ 21 h 504"/>
                      <a:gd name="T12" fmla="*/ 144 w 2736"/>
                      <a:gd name="T13" fmla="*/ 61 h 504"/>
                      <a:gd name="T14" fmla="*/ 0 w 2736"/>
                      <a:gd name="T15" fmla="*/ 10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97" name="Freeform 243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1 w 1769"/>
                      <a:gd name="T3" fmla="*/ 12 h 791"/>
                      <a:gd name="T4" fmla="*/ 145 w 1769"/>
                      <a:gd name="T5" fmla="*/ 42 h 791"/>
                      <a:gd name="T6" fmla="*/ 202 w 1769"/>
                      <a:gd name="T7" fmla="*/ 90 h 791"/>
                      <a:gd name="T8" fmla="*/ 220 w 1769"/>
                      <a:gd name="T9" fmla="*/ 127 h 791"/>
                      <a:gd name="T10" fmla="*/ 212 w 1769"/>
                      <a:gd name="T11" fmla="*/ 164 h 791"/>
                      <a:gd name="T12" fmla="*/ 199 w 1769"/>
                      <a:gd name="T13" fmla="*/ 132 h 791"/>
                      <a:gd name="T14" fmla="*/ 174 w 1769"/>
                      <a:gd name="T15" fmla="*/ 94 h 791"/>
                      <a:gd name="T16" fmla="*/ 139 w 1769"/>
                      <a:gd name="T17" fmla="*/ 62 h 791"/>
                      <a:gd name="T18" fmla="*/ 73 w 1769"/>
                      <a:gd name="T19" fmla="*/ 31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87" name="Group 244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56394" name="Freeform 245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9 h 504"/>
                      <a:gd name="T2" fmla="*/ 173 w 2736"/>
                      <a:gd name="T3" fmla="*/ 20 h 504"/>
                      <a:gd name="T4" fmla="*/ 356 w 2736"/>
                      <a:gd name="T5" fmla="*/ 3 h 504"/>
                      <a:gd name="T6" fmla="*/ 548 w 2736"/>
                      <a:gd name="T7" fmla="*/ 3 h 504"/>
                      <a:gd name="T8" fmla="*/ 545 w 2736"/>
                      <a:gd name="T9" fmla="*/ 12 h 504"/>
                      <a:gd name="T10" fmla="*/ 353 w 2736"/>
                      <a:gd name="T11" fmla="*/ 12 h 504"/>
                      <a:gd name="T12" fmla="*/ 131 w 2736"/>
                      <a:gd name="T13" fmla="*/ 34 h 504"/>
                      <a:gd name="T14" fmla="*/ 0 w 2736"/>
                      <a:gd name="T15" fmla="*/ 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95" name="Freeform 246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6 w 1769"/>
                      <a:gd name="T3" fmla="*/ 6 h 791"/>
                      <a:gd name="T4" fmla="*/ 133 w 1769"/>
                      <a:gd name="T5" fmla="*/ 23 h 791"/>
                      <a:gd name="T6" fmla="*/ 185 w 1769"/>
                      <a:gd name="T7" fmla="*/ 50 h 791"/>
                      <a:gd name="T8" fmla="*/ 201 w 1769"/>
                      <a:gd name="T9" fmla="*/ 71 h 791"/>
                      <a:gd name="T10" fmla="*/ 193 w 1769"/>
                      <a:gd name="T11" fmla="*/ 91 h 791"/>
                      <a:gd name="T12" fmla="*/ 182 w 1769"/>
                      <a:gd name="T13" fmla="*/ 73 h 791"/>
                      <a:gd name="T14" fmla="*/ 159 w 1769"/>
                      <a:gd name="T15" fmla="*/ 53 h 791"/>
                      <a:gd name="T16" fmla="*/ 127 w 1769"/>
                      <a:gd name="T17" fmla="*/ 34 h 791"/>
                      <a:gd name="T18" fmla="*/ 67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88" name="Group 247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56392" name="Freeform 248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9 h 504"/>
                      <a:gd name="T2" fmla="*/ 134 w 2736"/>
                      <a:gd name="T3" fmla="*/ 20 h 504"/>
                      <a:gd name="T4" fmla="*/ 276 w 2736"/>
                      <a:gd name="T5" fmla="*/ 3 h 504"/>
                      <a:gd name="T6" fmla="*/ 425 w 2736"/>
                      <a:gd name="T7" fmla="*/ 3 h 504"/>
                      <a:gd name="T8" fmla="*/ 423 w 2736"/>
                      <a:gd name="T9" fmla="*/ 12 h 504"/>
                      <a:gd name="T10" fmla="*/ 274 w 2736"/>
                      <a:gd name="T11" fmla="*/ 12 h 504"/>
                      <a:gd name="T12" fmla="*/ 102 w 2736"/>
                      <a:gd name="T13" fmla="*/ 34 h 504"/>
                      <a:gd name="T14" fmla="*/ 0 w 2736"/>
                      <a:gd name="T15" fmla="*/ 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93" name="Freeform 249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43 w 1769"/>
                      <a:gd name="T3" fmla="*/ 6 h 791"/>
                      <a:gd name="T4" fmla="*/ 103 w 1769"/>
                      <a:gd name="T5" fmla="*/ 23 h 791"/>
                      <a:gd name="T6" fmla="*/ 143 w 1769"/>
                      <a:gd name="T7" fmla="*/ 50 h 791"/>
                      <a:gd name="T8" fmla="*/ 156 w 1769"/>
                      <a:gd name="T9" fmla="*/ 71 h 791"/>
                      <a:gd name="T10" fmla="*/ 150 w 1769"/>
                      <a:gd name="T11" fmla="*/ 91 h 791"/>
                      <a:gd name="T12" fmla="*/ 142 w 1769"/>
                      <a:gd name="T13" fmla="*/ 73 h 791"/>
                      <a:gd name="T14" fmla="*/ 124 w 1769"/>
                      <a:gd name="T15" fmla="*/ 53 h 791"/>
                      <a:gd name="T16" fmla="*/ 99 w 1769"/>
                      <a:gd name="T17" fmla="*/ 34 h 791"/>
                      <a:gd name="T18" fmla="*/ 52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389" name="Group 250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56390" name="Freeform 251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26 h 504"/>
                      <a:gd name="T2" fmla="*/ 125 w 2736"/>
                      <a:gd name="T3" fmla="*/ 9 h 504"/>
                      <a:gd name="T4" fmla="*/ 257 w 2736"/>
                      <a:gd name="T5" fmla="*/ 1 h 504"/>
                      <a:gd name="T6" fmla="*/ 397 w 2736"/>
                      <a:gd name="T7" fmla="*/ 1 h 504"/>
                      <a:gd name="T8" fmla="*/ 394 w 2736"/>
                      <a:gd name="T9" fmla="*/ 5 h 504"/>
                      <a:gd name="T10" fmla="*/ 255 w 2736"/>
                      <a:gd name="T11" fmla="*/ 5 h 504"/>
                      <a:gd name="T12" fmla="*/ 95 w 2736"/>
                      <a:gd name="T13" fmla="*/ 15 h 504"/>
                      <a:gd name="T14" fmla="*/ 0 w 2736"/>
                      <a:gd name="T15" fmla="*/ 2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91" name="Freeform 252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0 w 1769"/>
                      <a:gd name="T3" fmla="*/ 3 h 791"/>
                      <a:gd name="T4" fmla="*/ 96 w 1769"/>
                      <a:gd name="T5" fmla="*/ 10 h 791"/>
                      <a:gd name="T6" fmla="*/ 133 w 1769"/>
                      <a:gd name="T7" fmla="*/ 22 h 791"/>
                      <a:gd name="T8" fmla="*/ 145 w 1769"/>
                      <a:gd name="T9" fmla="*/ 32 h 791"/>
                      <a:gd name="T10" fmla="*/ 140 w 1769"/>
                      <a:gd name="T11" fmla="*/ 41 h 791"/>
                      <a:gd name="T12" fmla="*/ 132 w 1769"/>
                      <a:gd name="T13" fmla="*/ 33 h 791"/>
                      <a:gd name="T14" fmla="*/ 115 w 1769"/>
                      <a:gd name="T15" fmla="*/ 23 h 791"/>
                      <a:gd name="T16" fmla="*/ 92 w 1769"/>
                      <a:gd name="T17" fmla="*/ 15 h 791"/>
                      <a:gd name="T18" fmla="*/ 48 w 1769"/>
                      <a:gd name="T19" fmla="*/ 8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6334" name="Freeform 253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 h 2368"/>
                  <a:gd name="T2" fmla="*/ 4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9 w 776"/>
                  <a:gd name="T23" fmla="*/ 12 h 2368"/>
                  <a:gd name="T24" fmla="*/ 9 w 776"/>
                  <a:gd name="T25" fmla="*/ 14 h 2368"/>
                  <a:gd name="T26" fmla="*/ 10 w 776"/>
                  <a:gd name="T27" fmla="*/ 16 h 2368"/>
                  <a:gd name="T28" fmla="*/ 9 w 776"/>
                  <a:gd name="T29" fmla="*/ 18 h 2368"/>
                  <a:gd name="T30" fmla="*/ 11 w 776"/>
                  <a:gd name="T31" fmla="*/ 19 h 2368"/>
                  <a:gd name="T32" fmla="*/ 10 w 776"/>
                  <a:gd name="T33" fmla="*/ 21 h 2368"/>
                  <a:gd name="T34" fmla="*/ 11 w 776"/>
                  <a:gd name="T35" fmla="*/ 24 h 2368"/>
                  <a:gd name="T36" fmla="*/ 10 w 776"/>
                  <a:gd name="T37" fmla="*/ 25 h 2368"/>
                  <a:gd name="T38" fmla="*/ 12 w 776"/>
                  <a:gd name="T39" fmla="*/ 27 h 2368"/>
                  <a:gd name="T40" fmla="*/ 11 w 776"/>
                  <a:gd name="T41" fmla="*/ 29 h 2368"/>
                  <a:gd name="T42" fmla="*/ 12 w 776"/>
                  <a:gd name="T43" fmla="*/ 32 h 2368"/>
                  <a:gd name="T44" fmla="*/ 11 w 776"/>
                  <a:gd name="T45" fmla="*/ 33 h 2368"/>
                  <a:gd name="T46" fmla="*/ 12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5" name="Arc 254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1 w 21600"/>
                  <a:gd name="T3" fmla="*/ 2 h 21602"/>
                  <a:gd name="T4" fmla="*/ 0 w 21600"/>
                  <a:gd name="T5" fmla="*/ 2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6" name="Arc 255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 w 36729"/>
                  <a:gd name="T1" fmla="*/ 1 h 21600"/>
                  <a:gd name="T2" fmla="*/ 0 w 36729"/>
                  <a:gd name="T3" fmla="*/ 1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7" name="Arc 256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2 h 22305"/>
                  <a:gd name="T4" fmla="*/ 0 w 28940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8" name="Arc 257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1 w 30473"/>
                  <a:gd name="T3" fmla="*/ 2 h 22305"/>
                  <a:gd name="T4" fmla="*/ 0 w 30473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9" name="Arc 258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1 w 34455"/>
                  <a:gd name="T3" fmla="*/ 2 h 22305"/>
                  <a:gd name="T4" fmla="*/ 0 w 34455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0" name="Arc 259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1" name="Arc 260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2" name="Arc 261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3" name="Freeform 262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 h 2368"/>
                  <a:gd name="T2" fmla="*/ 3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9 w 776"/>
                  <a:gd name="T23" fmla="*/ 12 h 2368"/>
                  <a:gd name="T24" fmla="*/ 9 w 776"/>
                  <a:gd name="T25" fmla="*/ 14 h 2368"/>
                  <a:gd name="T26" fmla="*/ 10 w 776"/>
                  <a:gd name="T27" fmla="*/ 16 h 2368"/>
                  <a:gd name="T28" fmla="*/ 9 w 776"/>
                  <a:gd name="T29" fmla="*/ 18 h 2368"/>
                  <a:gd name="T30" fmla="*/ 11 w 776"/>
                  <a:gd name="T31" fmla="*/ 19 h 2368"/>
                  <a:gd name="T32" fmla="*/ 10 w 776"/>
                  <a:gd name="T33" fmla="*/ 21 h 2368"/>
                  <a:gd name="T34" fmla="*/ 11 w 776"/>
                  <a:gd name="T35" fmla="*/ 24 h 2368"/>
                  <a:gd name="T36" fmla="*/ 10 w 776"/>
                  <a:gd name="T37" fmla="*/ 25 h 2368"/>
                  <a:gd name="T38" fmla="*/ 11 w 776"/>
                  <a:gd name="T39" fmla="*/ 27 h 2368"/>
                  <a:gd name="T40" fmla="*/ 11 w 776"/>
                  <a:gd name="T41" fmla="*/ 29 h 2368"/>
                  <a:gd name="T42" fmla="*/ 11 w 776"/>
                  <a:gd name="T43" fmla="*/ 32 h 2368"/>
                  <a:gd name="T44" fmla="*/ 11 w 776"/>
                  <a:gd name="T45" fmla="*/ 33 h 2368"/>
                  <a:gd name="T46" fmla="*/ 11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4" name="Freeform 263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2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5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5" name="Arc 264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1 w 36830"/>
                  <a:gd name="T3" fmla="*/ 2 h 22305"/>
                  <a:gd name="T4" fmla="*/ 0 w 36830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6" name="Arc 265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 h 21600"/>
                  <a:gd name="T2" fmla="*/ 0 w 31881"/>
                  <a:gd name="T3" fmla="*/ 0 h 21600"/>
                  <a:gd name="T4" fmla="*/ 0 w 31881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7" name="Arc 266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1 h 21600"/>
                  <a:gd name="T4" fmla="*/ 0 w 31146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8" name="Freeform 267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 h 2368"/>
                  <a:gd name="T2" fmla="*/ 39 w 776"/>
                  <a:gd name="T3" fmla="*/ 0 h 2368"/>
                  <a:gd name="T4" fmla="*/ 16 w 776"/>
                  <a:gd name="T5" fmla="*/ 3 h 2368"/>
                  <a:gd name="T6" fmla="*/ 55 w 776"/>
                  <a:gd name="T7" fmla="*/ 3 h 2368"/>
                  <a:gd name="T8" fmla="*/ 32 w 776"/>
                  <a:gd name="T9" fmla="*/ 5 h 2368"/>
                  <a:gd name="T10" fmla="*/ 63 w 776"/>
                  <a:gd name="T11" fmla="*/ 6 h 2368"/>
                  <a:gd name="T12" fmla="*/ 48 w 776"/>
                  <a:gd name="T13" fmla="*/ 7 h 2368"/>
                  <a:gd name="T14" fmla="*/ 79 w 776"/>
                  <a:gd name="T15" fmla="*/ 8 h 2368"/>
                  <a:gd name="T16" fmla="*/ 63 w 776"/>
                  <a:gd name="T17" fmla="*/ 10 h 2368"/>
                  <a:gd name="T18" fmla="*/ 87 w 776"/>
                  <a:gd name="T19" fmla="*/ 10 h 2368"/>
                  <a:gd name="T20" fmla="*/ 79 w 776"/>
                  <a:gd name="T21" fmla="*/ 12 h 2368"/>
                  <a:gd name="T22" fmla="*/ 95 w 776"/>
                  <a:gd name="T23" fmla="*/ 13 h 2368"/>
                  <a:gd name="T24" fmla="*/ 95 w 776"/>
                  <a:gd name="T25" fmla="*/ 15 h 2368"/>
                  <a:gd name="T26" fmla="*/ 111 w 776"/>
                  <a:gd name="T27" fmla="*/ 17 h 2368"/>
                  <a:gd name="T28" fmla="*/ 102 w 776"/>
                  <a:gd name="T29" fmla="*/ 19 h 2368"/>
                  <a:gd name="T30" fmla="*/ 118 w 776"/>
                  <a:gd name="T31" fmla="*/ 21 h 2368"/>
                  <a:gd name="T32" fmla="*/ 111 w 776"/>
                  <a:gd name="T33" fmla="*/ 23 h 2368"/>
                  <a:gd name="T34" fmla="*/ 118 w 776"/>
                  <a:gd name="T35" fmla="*/ 26 h 2368"/>
                  <a:gd name="T36" fmla="*/ 111 w 776"/>
                  <a:gd name="T37" fmla="*/ 27 h 2368"/>
                  <a:gd name="T38" fmla="*/ 127 w 776"/>
                  <a:gd name="T39" fmla="*/ 29 h 2368"/>
                  <a:gd name="T40" fmla="*/ 118 w 776"/>
                  <a:gd name="T41" fmla="*/ 32 h 2368"/>
                  <a:gd name="T42" fmla="*/ 127 w 776"/>
                  <a:gd name="T43" fmla="*/ 35 h 2368"/>
                  <a:gd name="T44" fmla="*/ 118 w 776"/>
                  <a:gd name="T45" fmla="*/ 36 h 2368"/>
                  <a:gd name="T46" fmla="*/ 12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9" name="Freeform 268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 h 2368"/>
                  <a:gd name="T2" fmla="*/ 11 w 776"/>
                  <a:gd name="T3" fmla="*/ 0 h 2368"/>
                  <a:gd name="T4" fmla="*/ 4 w 776"/>
                  <a:gd name="T5" fmla="*/ 3 h 2368"/>
                  <a:gd name="T6" fmla="*/ 15 w 776"/>
                  <a:gd name="T7" fmla="*/ 3 h 2368"/>
                  <a:gd name="T8" fmla="*/ 8 w 776"/>
                  <a:gd name="T9" fmla="*/ 5 h 2368"/>
                  <a:gd name="T10" fmla="*/ 17 w 776"/>
                  <a:gd name="T11" fmla="*/ 6 h 2368"/>
                  <a:gd name="T12" fmla="*/ 13 w 776"/>
                  <a:gd name="T13" fmla="*/ 7 h 2368"/>
                  <a:gd name="T14" fmla="*/ 21 w 776"/>
                  <a:gd name="T15" fmla="*/ 8 h 2368"/>
                  <a:gd name="T16" fmla="*/ 17 w 776"/>
                  <a:gd name="T17" fmla="*/ 10 h 2368"/>
                  <a:gd name="T18" fmla="*/ 23 w 776"/>
                  <a:gd name="T19" fmla="*/ 10 h 2368"/>
                  <a:gd name="T20" fmla="*/ 21 w 776"/>
                  <a:gd name="T21" fmla="*/ 12 h 2368"/>
                  <a:gd name="T22" fmla="*/ 25 w 776"/>
                  <a:gd name="T23" fmla="*/ 13 h 2368"/>
                  <a:gd name="T24" fmla="*/ 25 w 776"/>
                  <a:gd name="T25" fmla="*/ 15 h 2368"/>
                  <a:gd name="T26" fmla="*/ 29 w 776"/>
                  <a:gd name="T27" fmla="*/ 17 h 2368"/>
                  <a:gd name="T28" fmla="*/ 27 w 776"/>
                  <a:gd name="T29" fmla="*/ 20 h 2368"/>
                  <a:gd name="T30" fmla="*/ 31 w 776"/>
                  <a:gd name="T31" fmla="*/ 21 h 2368"/>
                  <a:gd name="T32" fmla="*/ 29 w 776"/>
                  <a:gd name="T33" fmla="*/ 23 h 2368"/>
                  <a:gd name="T34" fmla="*/ 31 w 776"/>
                  <a:gd name="T35" fmla="*/ 26 h 2368"/>
                  <a:gd name="T36" fmla="*/ 29 w 776"/>
                  <a:gd name="T37" fmla="*/ 27 h 2368"/>
                  <a:gd name="T38" fmla="*/ 33 w 776"/>
                  <a:gd name="T39" fmla="*/ 30 h 2368"/>
                  <a:gd name="T40" fmla="*/ 31 w 776"/>
                  <a:gd name="T41" fmla="*/ 32 h 2368"/>
                  <a:gd name="T42" fmla="*/ 33 w 776"/>
                  <a:gd name="T43" fmla="*/ 35 h 2368"/>
                  <a:gd name="T44" fmla="*/ 31 w 776"/>
                  <a:gd name="T45" fmla="*/ 36 h 2368"/>
                  <a:gd name="T46" fmla="*/ 33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0" name="Freeform 269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 h 2368"/>
                  <a:gd name="T2" fmla="*/ 2 w 776"/>
                  <a:gd name="T3" fmla="*/ 0 h 2368"/>
                  <a:gd name="T4" fmla="*/ 1 w 776"/>
                  <a:gd name="T5" fmla="*/ 3 h 2368"/>
                  <a:gd name="T6" fmla="*/ 3 w 776"/>
                  <a:gd name="T7" fmla="*/ 3 h 2368"/>
                  <a:gd name="T8" fmla="*/ 2 w 776"/>
                  <a:gd name="T9" fmla="*/ 5 h 2368"/>
                  <a:gd name="T10" fmla="*/ 4 w 776"/>
                  <a:gd name="T11" fmla="*/ 6 h 2368"/>
                  <a:gd name="T12" fmla="*/ 3 w 776"/>
                  <a:gd name="T13" fmla="*/ 7 h 2368"/>
                  <a:gd name="T14" fmla="*/ 4 w 776"/>
                  <a:gd name="T15" fmla="*/ 8 h 2368"/>
                  <a:gd name="T16" fmla="*/ 4 w 776"/>
                  <a:gd name="T17" fmla="*/ 10 h 2368"/>
                  <a:gd name="T18" fmla="*/ 5 w 776"/>
                  <a:gd name="T19" fmla="*/ 10 h 2368"/>
                  <a:gd name="T20" fmla="*/ 4 w 776"/>
                  <a:gd name="T21" fmla="*/ 12 h 2368"/>
                  <a:gd name="T22" fmla="*/ 5 w 776"/>
                  <a:gd name="T23" fmla="*/ 13 h 2368"/>
                  <a:gd name="T24" fmla="*/ 5 w 776"/>
                  <a:gd name="T25" fmla="*/ 15 h 2368"/>
                  <a:gd name="T26" fmla="*/ 6 w 776"/>
                  <a:gd name="T27" fmla="*/ 17 h 2368"/>
                  <a:gd name="T28" fmla="*/ 6 w 776"/>
                  <a:gd name="T29" fmla="*/ 19 h 2368"/>
                  <a:gd name="T30" fmla="*/ 7 w 776"/>
                  <a:gd name="T31" fmla="*/ 21 h 2368"/>
                  <a:gd name="T32" fmla="*/ 6 w 776"/>
                  <a:gd name="T33" fmla="*/ 23 h 2368"/>
                  <a:gd name="T34" fmla="*/ 7 w 776"/>
                  <a:gd name="T35" fmla="*/ 26 h 2368"/>
                  <a:gd name="T36" fmla="*/ 6 w 776"/>
                  <a:gd name="T37" fmla="*/ 27 h 2368"/>
                  <a:gd name="T38" fmla="*/ 7 w 776"/>
                  <a:gd name="T39" fmla="*/ 29 h 2368"/>
                  <a:gd name="T40" fmla="*/ 7 w 776"/>
                  <a:gd name="T41" fmla="*/ 32 h 2368"/>
                  <a:gd name="T42" fmla="*/ 7 w 776"/>
                  <a:gd name="T43" fmla="*/ 35 h 2368"/>
                  <a:gd name="T44" fmla="*/ 7 w 776"/>
                  <a:gd name="T45" fmla="*/ 36 h 2368"/>
                  <a:gd name="T46" fmla="*/ 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1" name="Freeform 270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 h 2368"/>
                  <a:gd name="T2" fmla="*/ 32 w 776"/>
                  <a:gd name="T3" fmla="*/ 0 h 2368"/>
                  <a:gd name="T4" fmla="*/ 13 w 776"/>
                  <a:gd name="T5" fmla="*/ 3 h 2368"/>
                  <a:gd name="T6" fmla="*/ 44 w 776"/>
                  <a:gd name="T7" fmla="*/ 3 h 2368"/>
                  <a:gd name="T8" fmla="*/ 25 w 776"/>
                  <a:gd name="T9" fmla="*/ 6 h 2368"/>
                  <a:gd name="T10" fmla="*/ 50 w 776"/>
                  <a:gd name="T11" fmla="*/ 7 h 2368"/>
                  <a:gd name="T12" fmla="*/ 38 w 776"/>
                  <a:gd name="T13" fmla="*/ 8 h 2368"/>
                  <a:gd name="T14" fmla="*/ 63 w 776"/>
                  <a:gd name="T15" fmla="*/ 9 h 2368"/>
                  <a:gd name="T16" fmla="*/ 50 w 776"/>
                  <a:gd name="T17" fmla="*/ 11 h 2368"/>
                  <a:gd name="T18" fmla="*/ 70 w 776"/>
                  <a:gd name="T19" fmla="*/ 12 h 2368"/>
                  <a:gd name="T20" fmla="*/ 63 w 776"/>
                  <a:gd name="T21" fmla="*/ 14 h 2368"/>
                  <a:gd name="T22" fmla="*/ 76 w 776"/>
                  <a:gd name="T23" fmla="*/ 16 h 2368"/>
                  <a:gd name="T24" fmla="*/ 76 w 776"/>
                  <a:gd name="T25" fmla="*/ 17 h 2368"/>
                  <a:gd name="T26" fmla="*/ 89 w 776"/>
                  <a:gd name="T27" fmla="*/ 20 h 2368"/>
                  <a:gd name="T28" fmla="*/ 82 w 776"/>
                  <a:gd name="T29" fmla="*/ 23 h 2368"/>
                  <a:gd name="T30" fmla="*/ 95 w 776"/>
                  <a:gd name="T31" fmla="*/ 24 h 2368"/>
                  <a:gd name="T32" fmla="*/ 89 w 776"/>
                  <a:gd name="T33" fmla="*/ 27 h 2368"/>
                  <a:gd name="T34" fmla="*/ 95 w 776"/>
                  <a:gd name="T35" fmla="*/ 30 h 2368"/>
                  <a:gd name="T36" fmla="*/ 89 w 776"/>
                  <a:gd name="T37" fmla="*/ 32 h 2368"/>
                  <a:gd name="T38" fmla="*/ 101 w 776"/>
                  <a:gd name="T39" fmla="*/ 34 h 2368"/>
                  <a:gd name="T40" fmla="*/ 95 w 776"/>
                  <a:gd name="T41" fmla="*/ 37 h 2368"/>
                  <a:gd name="T42" fmla="*/ 101 w 776"/>
                  <a:gd name="T43" fmla="*/ 41 h 2368"/>
                  <a:gd name="T44" fmla="*/ 95 w 776"/>
                  <a:gd name="T45" fmla="*/ 41 h 2368"/>
                  <a:gd name="T46" fmla="*/ 10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2" name="Freeform 271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108 w 776"/>
                  <a:gd name="T3" fmla="*/ 0 h 2368"/>
                  <a:gd name="T4" fmla="*/ 44 w 776"/>
                  <a:gd name="T5" fmla="*/ 1 h 2368"/>
                  <a:gd name="T6" fmla="*/ 152 w 776"/>
                  <a:gd name="T7" fmla="*/ 1 h 2368"/>
                  <a:gd name="T8" fmla="*/ 87 w 776"/>
                  <a:gd name="T9" fmla="*/ 2 h 2368"/>
                  <a:gd name="T10" fmla="*/ 173 w 776"/>
                  <a:gd name="T11" fmla="*/ 2 h 2368"/>
                  <a:gd name="T12" fmla="*/ 130 w 776"/>
                  <a:gd name="T13" fmla="*/ 2 h 2368"/>
                  <a:gd name="T14" fmla="*/ 216 w 776"/>
                  <a:gd name="T15" fmla="*/ 3 h 2368"/>
                  <a:gd name="T16" fmla="*/ 173 w 776"/>
                  <a:gd name="T17" fmla="*/ 3 h 2368"/>
                  <a:gd name="T18" fmla="*/ 238 w 776"/>
                  <a:gd name="T19" fmla="*/ 4 h 2368"/>
                  <a:gd name="T20" fmla="*/ 216 w 776"/>
                  <a:gd name="T21" fmla="*/ 4 h 2368"/>
                  <a:gd name="T22" fmla="*/ 260 w 776"/>
                  <a:gd name="T23" fmla="*/ 5 h 2368"/>
                  <a:gd name="T24" fmla="*/ 260 w 776"/>
                  <a:gd name="T25" fmla="*/ 5 h 2368"/>
                  <a:gd name="T26" fmla="*/ 303 w 776"/>
                  <a:gd name="T27" fmla="*/ 6 h 2368"/>
                  <a:gd name="T28" fmla="*/ 281 w 776"/>
                  <a:gd name="T29" fmla="*/ 7 h 2368"/>
                  <a:gd name="T30" fmla="*/ 324 w 776"/>
                  <a:gd name="T31" fmla="*/ 7 h 2368"/>
                  <a:gd name="T32" fmla="*/ 303 w 776"/>
                  <a:gd name="T33" fmla="*/ 8 h 2368"/>
                  <a:gd name="T34" fmla="*/ 324 w 776"/>
                  <a:gd name="T35" fmla="*/ 9 h 2368"/>
                  <a:gd name="T36" fmla="*/ 303 w 776"/>
                  <a:gd name="T37" fmla="*/ 9 h 2368"/>
                  <a:gd name="T38" fmla="*/ 347 w 776"/>
                  <a:gd name="T39" fmla="*/ 10 h 2368"/>
                  <a:gd name="T40" fmla="*/ 324 w 776"/>
                  <a:gd name="T41" fmla="*/ 11 h 2368"/>
                  <a:gd name="T42" fmla="*/ 347 w 776"/>
                  <a:gd name="T43" fmla="*/ 12 h 2368"/>
                  <a:gd name="T44" fmla="*/ 324 w 776"/>
                  <a:gd name="T45" fmla="*/ 12 h 2368"/>
                  <a:gd name="T46" fmla="*/ 347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3" name="Freeform 272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 h 2368"/>
                  <a:gd name="T2" fmla="*/ 9 w 776"/>
                  <a:gd name="T3" fmla="*/ 0 h 2368"/>
                  <a:gd name="T4" fmla="*/ 4 w 776"/>
                  <a:gd name="T5" fmla="*/ 2 h 2368"/>
                  <a:gd name="T6" fmla="*/ 13 w 776"/>
                  <a:gd name="T7" fmla="*/ 2 h 2368"/>
                  <a:gd name="T8" fmla="*/ 7 w 776"/>
                  <a:gd name="T9" fmla="*/ 4 h 2368"/>
                  <a:gd name="T10" fmla="*/ 14 w 776"/>
                  <a:gd name="T11" fmla="*/ 5 h 2368"/>
                  <a:gd name="T12" fmla="*/ 11 w 776"/>
                  <a:gd name="T13" fmla="*/ 6 h 2368"/>
                  <a:gd name="T14" fmla="*/ 18 w 776"/>
                  <a:gd name="T15" fmla="*/ 7 h 2368"/>
                  <a:gd name="T16" fmla="*/ 14 w 776"/>
                  <a:gd name="T17" fmla="*/ 8 h 2368"/>
                  <a:gd name="T18" fmla="*/ 20 w 776"/>
                  <a:gd name="T19" fmla="*/ 9 h 2368"/>
                  <a:gd name="T20" fmla="*/ 18 w 776"/>
                  <a:gd name="T21" fmla="*/ 10 h 2368"/>
                  <a:gd name="T22" fmla="*/ 22 w 776"/>
                  <a:gd name="T23" fmla="*/ 11 h 2368"/>
                  <a:gd name="T24" fmla="*/ 22 w 776"/>
                  <a:gd name="T25" fmla="*/ 12 h 2368"/>
                  <a:gd name="T26" fmla="*/ 25 w 776"/>
                  <a:gd name="T27" fmla="*/ 14 h 2368"/>
                  <a:gd name="T28" fmla="*/ 23 w 776"/>
                  <a:gd name="T29" fmla="*/ 16 h 2368"/>
                  <a:gd name="T30" fmla="*/ 27 w 776"/>
                  <a:gd name="T31" fmla="*/ 18 h 2368"/>
                  <a:gd name="T32" fmla="*/ 25 w 776"/>
                  <a:gd name="T33" fmla="*/ 19 h 2368"/>
                  <a:gd name="T34" fmla="*/ 27 w 776"/>
                  <a:gd name="T35" fmla="*/ 21 h 2368"/>
                  <a:gd name="T36" fmla="*/ 25 w 776"/>
                  <a:gd name="T37" fmla="*/ 23 h 2368"/>
                  <a:gd name="T38" fmla="*/ 29 w 776"/>
                  <a:gd name="T39" fmla="*/ 25 h 2368"/>
                  <a:gd name="T40" fmla="*/ 27 w 776"/>
                  <a:gd name="T41" fmla="*/ 27 h 2368"/>
                  <a:gd name="T42" fmla="*/ 29 w 776"/>
                  <a:gd name="T43" fmla="*/ 29 h 2368"/>
                  <a:gd name="T44" fmla="*/ 27 w 776"/>
                  <a:gd name="T45" fmla="*/ 30 h 2368"/>
                  <a:gd name="T46" fmla="*/ 29 w 776"/>
                  <a:gd name="T47" fmla="*/ 3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4" name="Freeform 273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7 w 776"/>
                  <a:gd name="T23" fmla="*/ 2 h 2368"/>
                  <a:gd name="T24" fmla="*/ 7 w 776"/>
                  <a:gd name="T25" fmla="*/ 3 h 2368"/>
                  <a:gd name="T26" fmla="*/ 8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8 w 776"/>
                  <a:gd name="T33" fmla="*/ 4 h 2368"/>
                  <a:gd name="T34" fmla="*/ 8 w 776"/>
                  <a:gd name="T35" fmla="*/ 4 h 2368"/>
                  <a:gd name="T36" fmla="*/ 8 w 776"/>
                  <a:gd name="T37" fmla="*/ 5 h 2368"/>
                  <a:gd name="T38" fmla="*/ 9 w 776"/>
                  <a:gd name="T39" fmla="*/ 5 h 2368"/>
                  <a:gd name="T40" fmla="*/ 8 w 776"/>
                  <a:gd name="T41" fmla="*/ 5 h 2368"/>
                  <a:gd name="T42" fmla="*/ 9 w 776"/>
                  <a:gd name="T43" fmla="*/ 6 h 2368"/>
                  <a:gd name="T44" fmla="*/ 8 w 776"/>
                  <a:gd name="T45" fmla="*/ 6 h 2368"/>
                  <a:gd name="T46" fmla="*/ 9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5" name="Freeform 274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3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5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" name="ThuongLamThayCoOi-NhatLanVy-45830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60007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68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860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447800" y="979488"/>
            <a:ext cx="6172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</a:rPr>
              <a:t>?1.Tứ giác MNPQ có nội tiếp </a:t>
            </a:r>
          </a:p>
          <a:p>
            <a:r>
              <a:rPr lang="en-US" altLang="en-US" sz="3200" b="1">
                <a:solidFill>
                  <a:srgbClr val="FF0000"/>
                </a:solidFill>
              </a:rPr>
              <a:t>đường tròn không? Vì sao?</a:t>
            </a:r>
          </a:p>
        </p:txBody>
      </p:sp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1143000" y="5016500"/>
            <a:ext cx="76057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Tứ giác MNPQ có OM=ON=OP=OQ do đó</a:t>
            </a: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4 điểm M,N,P,Q cùng nằm trên (O) </a:t>
            </a: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vậy tứ giác MNPQ nội tiếp đường tròn (O)</a:t>
            </a:r>
          </a:p>
        </p:txBody>
      </p:sp>
      <p:sp>
        <p:nvSpPr>
          <p:cNvPr id="67589" name="TextBox 4"/>
          <p:cNvSpPr txBox="1">
            <a:spLocks noChangeArrowheads="1"/>
          </p:cNvSpPr>
          <p:nvPr/>
        </p:nvSpPr>
        <p:spPr bwMode="auto">
          <a:xfrm>
            <a:off x="1752600" y="314325"/>
            <a:ext cx="5334000" cy="523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 1: BÀI TẬP NHẬN BIẾT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447800" y="381000"/>
            <a:ext cx="617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>
                <a:solidFill>
                  <a:srgbClr val="FF0000"/>
                </a:solidFill>
              </a:rPr>
              <a:t>?2.Tứ giác HRPQ có nội tiếp </a:t>
            </a:r>
          </a:p>
          <a:p>
            <a:r>
              <a:rPr lang="en-US" altLang="en-US" sz="3600">
                <a:solidFill>
                  <a:srgbClr val="FF0000"/>
                </a:solidFill>
              </a:rPr>
              <a:t>đường tròn không? Vì sao?</a:t>
            </a:r>
          </a:p>
        </p:txBody>
      </p:sp>
      <p:grpSp>
        <p:nvGrpSpPr>
          <p:cNvPr id="68611" name="Group 22"/>
          <p:cNvGrpSpPr>
            <a:grpSpLocks/>
          </p:cNvGrpSpPr>
          <p:nvPr/>
        </p:nvGrpSpPr>
        <p:grpSpPr bwMode="auto">
          <a:xfrm>
            <a:off x="1676400" y="1878013"/>
            <a:ext cx="4876800" cy="2465387"/>
            <a:chOff x="3600" y="2136"/>
            <a:chExt cx="1920" cy="1413"/>
          </a:xfrm>
        </p:grpSpPr>
        <p:grpSp>
          <p:nvGrpSpPr>
            <p:cNvPr id="68613" name="Group 23"/>
            <p:cNvGrpSpPr>
              <a:grpSpLocks/>
            </p:cNvGrpSpPr>
            <p:nvPr/>
          </p:nvGrpSpPr>
          <p:grpSpPr bwMode="auto">
            <a:xfrm>
              <a:off x="3696" y="2304"/>
              <a:ext cx="1824" cy="1006"/>
              <a:chOff x="3696" y="2304"/>
              <a:chExt cx="1824" cy="1006"/>
            </a:xfrm>
          </p:grpSpPr>
          <p:pic>
            <p:nvPicPr>
              <p:cNvPr id="68618" name="Picture 2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696" y="2304"/>
                <a:ext cx="1824" cy="1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8619" name="Arc 25"/>
              <p:cNvSpPr>
                <a:spLocks/>
              </p:cNvSpPr>
              <p:nvPr/>
            </p:nvSpPr>
            <p:spPr bwMode="auto">
              <a:xfrm>
                <a:off x="3783" y="3138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20" name="Arc 26"/>
              <p:cNvSpPr>
                <a:spLocks/>
              </p:cNvSpPr>
              <p:nvPr/>
            </p:nvSpPr>
            <p:spPr bwMode="auto">
              <a:xfrm rot="5400000">
                <a:off x="4815" y="25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14" name="Text Box 27"/>
            <p:cNvSpPr txBox="1">
              <a:spLocks noChangeArrowheads="1"/>
            </p:cNvSpPr>
            <p:nvPr/>
          </p:nvSpPr>
          <p:spPr bwMode="auto">
            <a:xfrm>
              <a:off x="3600" y="3265"/>
              <a:ext cx="24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68615" name="Text Box 28"/>
            <p:cNvSpPr txBox="1">
              <a:spLocks noChangeArrowheads="1"/>
            </p:cNvSpPr>
            <p:nvPr/>
          </p:nvSpPr>
          <p:spPr bwMode="auto">
            <a:xfrm>
              <a:off x="3936" y="2136"/>
              <a:ext cx="24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68616" name="Text Box 29"/>
            <p:cNvSpPr txBox="1">
              <a:spLocks noChangeArrowheads="1"/>
            </p:cNvSpPr>
            <p:nvPr/>
          </p:nvSpPr>
          <p:spPr bwMode="auto">
            <a:xfrm>
              <a:off x="4704" y="2256"/>
              <a:ext cx="24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68617" name="Text Box 30"/>
            <p:cNvSpPr txBox="1">
              <a:spLocks noChangeArrowheads="1"/>
            </p:cNvSpPr>
            <p:nvPr/>
          </p:nvSpPr>
          <p:spPr bwMode="auto">
            <a:xfrm>
              <a:off x="4800" y="3216"/>
              <a:ext cx="24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</p:grpSp>
      <p:sp>
        <p:nvSpPr>
          <p:cNvPr id="67588" name="Rectangle 12"/>
          <p:cNvSpPr>
            <a:spLocks noChangeArrowheads="1"/>
          </p:cNvSpPr>
          <p:nvPr/>
        </p:nvSpPr>
        <p:spPr bwMode="auto">
          <a:xfrm>
            <a:off x="1676400" y="4864100"/>
            <a:ext cx="70723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Tứ giác HPQR có góc RQx = PHR do đó</a:t>
            </a: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Góc PHR + PQR = 180</a:t>
            </a:r>
            <a:r>
              <a:rPr lang="en-US" altLang="en-US" sz="28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vậy tứ giác HPQR nội tiếp đường tròn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95" name="Group 179"/>
          <p:cNvGraphicFramePr>
            <a:graphicFrameLocks noGrp="1"/>
          </p:cNvGraphicFramePr>
          <p:nvPr>
            <p:ph/>
          </p:nvPr>
        </p:nvGraphicFramePr>
        <p:xfrm>
          <a:off x="250825" y="1138238"/>
          <a:ext cx="8588375" cy="5292725"/>
        </p:xfrm>
        <a:graphic>
          <a:graphicData uri="http://schemas.openxmlformats.org/drawingml/2006/table">
            <a:tbl>
              <a:tblPr/>
              <a:tblGrid>
                <a:gridCol w="1563688"/>
                <a:gridCol w="1662112"/>
                <a:gridCol w="1736725"/>
                <a:gridCol w="1963738"/>
                <a:gridCol w="1662112"/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Hình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Hình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Hình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Hình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Hình 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.VnArial" pitchFamily="34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1762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9664" name="Picture 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47900"/>
            <a:ext cx="15001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65" name="Picture 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6425" y="2357438"/>
            <a:ext cx="1552575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66" name="Picture 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2233613"/>
            <a:ext cx="1566863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67" name="Picture 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2514600"/>
            <a:ext cx="187642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68" name="Picture 1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00900" y="2247900"/>
            <a:ext cx="1597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9669" name="Object 105"/>
          <p:cNvGraphicFramePr>
            <a:graphicFrameLocks noChangeAspect="1"/>
          </p:cNvGraphicFramePr>
          <p:nvPr/>
        </p:nvGraphicFramePr>
        <p:xfrm>
          <a:off x="576263" y="2795588"/>
          <a:ext cx="381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0" name="Equation" r:id="rId8" imgW="381000" imgH="228600" progId="Equation.DSMT4">
                  <p:embed/>
                </p:oleObj>
              </mc:Choice>
              <mc:Fallback>
                <p:oleObj name="Equation" r:id="rId8" imgW="381000" imgH="228600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795588"/>
                        <a:ext cx="3810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70" name="Object 110"/>
          <p:cNvGraphicFramePr>
            <a:graphicFrameLocks noChangeAspect="1"/>
          </p:cNvGraphicFramePr>
          <p:nvPr/>
        </p:nvGraphicFramePr>
        <p:xfrm>
          <a:off x="1152525" y="2652713"/>
          <a:ext cx="292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1" name="Equation" r:id="rId10" imgW="291973" imgH="228501" progId="Equation.DSMT4">
                  <p:embed/>
                </p:oleObj>
              </mc:Choice>
              <mc:Fallback>
                <p:oleObj name="Equation" r:id="rId10" imgW="291973" imgH="228501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2652713"/>
                        <a:ext cx="292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991" name="Group 175"/>
          <p:cNvGrpSpPr>
            <a:grpSpLocks/>
          </p:cNvGrpSpPr>
          <p:nvPr/>
        </p:nvGrpSpPr>
        <p:grpSpPr bwMode="auto">
          <a:xfrm>
            <a:off x="622300" y="5334000"/>
            <a:ext cx="3644900" cy="457200"/>
            <a:chOff x="240" y="2832"/>
            <a:chExt cx="2296" cy="288"/>
          </a:xfrm>
        </p:grpSpPr>
        <p:sp>
          <p:nvSpPr>
            <p:cNvPr id="69678" name="Text Box 134"/>
            <p:cNvSpPr txBox="1">
              <a:spLocks noChangeArrowheads="1"/>
            </p:cNvSpPr>
            <p:nvPr/>
          </p:nvSpPr>
          <p:spPr bwMode="auto">
            <a:xfrm>
              <a:off x="240" y="2832"/>
              <a:ext cx="20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0000FF"/>
                  </a:solidFill>
                </a:rPr>
                <a:t>Tổng hai góc đối bằng</a:t>
              </a:r>
            </a:p>
          </p:txBody>
        </p:sp>
        <p:graphicFrame>
          <p:nvGraphicFramePr>
            <p:cNvPr id="69679" name="Object 135"/>
            <p:cNvGraphicFramePr>
              <a:graphicFrameLocks noChangeAspect="1"/>
            </p:cNvGraphicFramePr>
            <p:nvPr/>
          </p:nvGraphicFramePr>
          <p:xfrm>
            <a:off x="2208" y="2880"/>
            <a:ext cx="32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82" name="Equation" r:id="rId12" imgW="520474" imgH="304668" progId="Equation.DSMT4">
                    <p:embed/>
                  </p:oleObj>
                </mc:Choice>
                <mc:Fallback>
                  <p:oleObj name="Equation" r:id="rId12" imgW="520474" imgH="304668" progId="Equation.DSMT4">
                    <p:embed/>
                    <p:pic>
                      <p:nvPicPr>
                        <p:cNvPr id="0" name="Objec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880"/>
                          <a:ext cx="328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971" name="Text Box 155"/>
          <p:cNvSpPr txBox="1">
            <a:spLocks noChangeArrowheads="1"/>
          </p:cNvSpPr>
          <p:nvPr/>
        </p:nvSpPr>
        <p:spPr bwMode="auto">
          <a:xfrm>
            <a:off x="5837238" y="4167188"/>
            <a:ext cx="2792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rgbClr val="0000FF"/>
                </a:solidFill>
              </a:rPr>
              <a:t>A, B cùng nhìn DC </a:t>
            </a:r>
          </a:p>
          <a:p>
            <a:pPr algn="ctr"/>
            <a:r>
              <a:rPr lang="en-US" altLang="en-US" sz="2400">
                <a:solidFill>
                  <a:srgbClr val="0000FF"/>
                </a:solidFill>
              </a:rPr>
              <a:t>1 góc bằng nhau</a:t>
            </a:r>
          </a:p>
        </p:txBody>
      </p:sp>
      <p:sp>
        <p:nvSpPr>
          <p:cNvPr id="69673" name="Text Box 159"/>
          <p:cNvSpPr txBox="1">
            <a:spLocks noChangeArrowheads="1"/>
          </p:cNvSpPr>
          <p:nvPr/>
        </p:nvSpPr>
        <p:spPr bwMode="auto">
          <a:xfrm>
            <a:off x="381000" y="228600"/>
            <a:ext cx="8313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?3.Trong các hình sau : Tứ giác ABCD nội tiếp, căn cứ vào </a:t>
            </a:r>
          </a:p>
          <a:p>
            <a:r>
              <a:rPr lang="en-US" altLang="en-US" sz="2400">
                <a:solidFill>
                  <a:srgbClr val="FF0000"/>
                </a:solidFill>
              </a:rPr>
              <a:t>dấu hiệu nào? Vì sao ?</a:t>
            </a:r>
          </a:p>
        </p:txBody>
      </p:sp>
      <p:sp>
        <p:nvSpPr>
          <p:cNvPr id="34996" name="Text Box 180"/>
          <p:cNvSpPr txBox="1">
            <a:spLocks noChangeArrowheads="1"/>
          </p:cNvSpPr>
          <p:nvPr/>
        </p:nvSpPr>
        <p:spPr bwMode="auto">
          <a:xfrm>
            <a:off x="5335588" y="5349875"/>
            <a:ext cx="3451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rgbClr val="0000FF"/>
                </a:solidFill>
              </a:rPr>
              <a:t>A, B, C, D cùng thuộc 1 </a:t>
            </a:r>
          </a:p>
          <a:p>
            <a:pPr algn="ctr"/>
            <a:r>
              <a:rPr lang="en-US" altLang="en-US" sz="2400">
                <a:solidFill>
                  <a:srgbClr val="0000FF"/>
                </a:solidFill>
              </a:rPr>
              <a:t>đường tròn</a:t>
            </a:r>
          </a:p>
        </p:txBody>
      </p:sp>
      <p:graphicFrame>
        <p:nvGraphicFramePr>
          <p:cNvPr id="34997" name="Object 181"/>
          <p:cNvGraphicFramePr>
            <a:graphicFrameLocks noChangeAspect="1"/>
          </p:cNvGraphicFramePr>
          <p:nvPr/>
        </p:nvGraphicFramePr>
        <p:xfrm>
          <a:off x="304800" y="4419600"/>
          <a:ext cx="1422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3" name="Equation" r:id="rId14" imgW="1422400" imgH="444500" progId="Equation.DSMT4">
                  <p:embed/>
                </p:oleObj>
              </mc:Choice>
              <mc:Fallback>
                <p:oleObj name="Equation" r:id="rId14" imgW="1422400" imgH="444500" progId="Equation.DSMT4">
                  <p:embed/>
                  <p:pic>
                    <p:nvPicPr>
                      <p:cNvPr id="0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19600"/>
                        <a:ext cx="1422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02" name="Object 186"/>
          <p:cNvGraphicFramePr>
            <a:graphicFrameLocks noChangeAspect="1"/>
          </p:cNvGraphicFramePr>
          <p:nvPr/>
        </p:nvGraphicFramePr>
        <p:xfrm>
          <a:off x="1905000" y="4419600"/>
          <a:ext cx="1422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4" name="Equation" r:id="rId16" imgW="1422400" imgH="444500" progId="Equation.DSMT4">
                  <p:embed/>
                </p:oleObj>
              </mc:Choice>
              <mc:Fallback>
                <p:oleObj name="Equation" r:id="rId16" imgW="1422400" imgH="444500" progId="Equation.DSMT4">
                  <p:embed/>
                  <p:pic>
                    <p:nvPicPr>
                      <p:cNvPr id="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19600"/>
                        <a:ext cx="1422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03" name="Object 187"/>
          <p:cNvGraphicFramePr>
            <a:graphicFrameLocks noChangeAspect="1"/>
          </p:cNvGraphicFramePr>
          <p:nvPr/>
        </p:nvGraphicFramePr>
        <p:xfrm>
          <a:off x="3581400" y="4343400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5" name="Equation" r:id="rId18" imgW="1473200" imgH="457200" progId="Equation.DSMT4">
                  <p:embed/>
                </p:oleObj>
              </mc:Choice>
              <mc:Fallback>
                <p:oleObj name="Equation" r:id="rId18" imgW="1473200" imgH="457200" progId="Equation.DSMT4">
                  <p:embed/>
                  <p:pic>
                    <p:nvPicPr>
                      <p:cNvPr id="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3400"/>
                        <a:ext cx="1473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71" grpId="0"/>
      <p:bldP spid="349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8458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en-US" altLang="en-US" sz="2500" b="1">
                <a:solidFill>
                  <a:srgbClr val="FF0000"/>
                </a:solidFill>
                <a:latin typeface=".VnTime" pitchFamily="34" charset="0"/>
              </a:rPr>
              <a:t>Mét sè c¸ch chøng minh  tø gi¸c ABCD lµ tø gi¸c néi tiÕp 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1534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600" b="1">
                <a:solidFill>
                  <a:srgbClr val="000000"/>
                </a:solidFill>
                <a:latin typeface=".VnTime" pitchFamily="34" charset="0"/>
              </a:rPr>
              <a:t>C¸ch 1 : </a:t>
            </a:r>
            <a:r>
              <a:rPr lang="en-US" altLang="en-US" sz="2600">
                <a:solidFill>
                  <a:srgbClr val="000000"/>
                </a:solidFill>
                <a:latin typeface=".VnTime" pitchFamily="34" charset="0"/>
              </a:rPr>
              <a:t>Chøng minh OA  = OB = OC = OD  = R 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600">
                <a:solidFill>
                  <a:srgbClr val="000000"/>
                </a:solidFill>
                <a:latin typeface=".VnTime" pitchFamily="34" charset="0"/>
              </a:rPr>
              <a:t>=&gt; 4 ®Ønh tø gi¸c cïng thuéc ®­</a:t>
            </a:r>
            <a:r>
              <a:rPr lang="en-US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600">
                <a:solidFill>
                  <a:srgbClr val="000000"/>
                </a:solidFill>
                <a:latin typeface=".VnTime" pitchFamily="34" charset="0"/>
              </a:rPr>
              <a:t>êng trßn (O;R)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457200" y="2667000"/>
            <a:ext cx="8153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600" b="1">
                <a:solidFill>
                  <a:srgbClr val="000000"/>
                </a:solidFill>
                <a:latin typeface=".VnTime" pitchFamily="34" charset="0"/>
              </a:rPr>
              <a:t>C¸ch 2</a:t>
            </a:r>
            <a:r>
              <a:rPr lang="en-US" altLang="en-US" sz="2600">
                <a:solidFill>
                  <a:srgbClr val="000000"/>
                </a:solidFill>
                <a:latin typeface=".VnTime" pitchFamily="34" charset="0"/>
              </a:rPr>
              <a:t> : Tø gi¸c cã gãc ngoµi t¹i mét ®Ønh b»ng gãc trong t¹i ®Ønh ®èi cña ®Ønh ®ã</a:t>
            </a:r>
          </a:p>
        </p:txBody>
      </p:sp>
      <p:sp>
        <p:nvSpPr>
          <p:cNvPr id="70661" name="Text Box 7"/>
          <p:cNvSpPr txBox="1">
            <a:spLocks noChangeArrowheads="1"/>
          </p:cNvSpPr>
          <p:nvPr/>
        </p:nvSpPr>
        <p:spPr bwMode="auto">
          <a:xfrm>
            <a:off x="228600" y="3733800"/>
            <a:ext cx="8915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600" b="1">
                <a:solidFill>
                  <a:srgbClr val="000000"/>
                </a:solidFill>
                <a:latin typeface=".VnTime" pitchFamily="34" charset="0"/>
              </a:rPr>
              <a:t>C¸ch 3 :</a:t>
            </a:r>
            <a:r>
              <a:rPr lang="en-US" altLang="en-US" sz="2600">
                <a:solidFill>
                  <a:srgbClr val="000000"/>
                </a:solidFill>
                <a:latin typeface=".VnTime" pitchFamily="34" charset="0"/>
              </a:rPr>
              <a:t> Chøng minh tø gi¸c cã tæng hai gãc ®èi diÖn b»ng 180</a:t>
            </a:r>
            <a:r>
              <a:rPr lang="en-US" altLang="en-US" sz="2600" baseline="30000">
                <a:solidFill>
                  <a:srgbClr val="000000"/>
                </a:solidFill>
                <a:latin typeface=".VnTime" pitchFamily="34" charset="0"/>
              </a:rPr>
              <a:t>0</a:t>
            </a:r>
            <a:endParaRPr lang="en-US" altLang="en-US" sz="2600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70662" name="Group 8"/>
          <p:cNvGrpSpPr>
            <a:grpSpLocks/>
          </p:cNvGrpSpPr>
          <p:nvPr/>
        </p:nvGrpSpPr>
        <p:grpSpPr bwMode="auto">
          <a:xfrm>
            <a:off x="228600" y="4419600"/>
            <a:ext cx="8382000" cy="885825"/>
            <a:chOff x="128" y="2784"/>
            <a:chExt cx="5280" cy="558"/>
          </a:xfrm>
        </p:grpSpPr>
        <p:sp>
          <p:nvSpPr>
            <p:cNvPr id="70663" name="Text Box 9"/>
            <p:cNvSpPr txBox="1">
              <a:spLocks noChangeArrowheads="1"/>
            </p:cNvSpPr>
            <p:nvPr/>
          </p:nvSpPr>
          <p:spPr bwMode="auto">
            <a:xfrm>
              <a:off x="128" y="2784"/>
              <a:ext cx="5280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600" b="1">
                  <a:solidFill>
                    <a:srgbClr val="000000"/>
                  </a:solidFill>
                  <a:latin typeface=".VnTime" pitchFamily="34" charset="0"/>
                </a:rPr>
                <a:t>C¸ch 4 :</a:t>
              </a:r>
              <a:r>
                <a:rPr lang="en-US" altLang="en-US" sz="2600">
                  <a:solidFill>
                    <a:srgbClr val="000000"/>
                  </a:solidFill>
                  <a:latin typeface=".VnTime" pitchFamily="34" charset="0"/>
                </a:rPr>
                <a:t> Chøng minh 2 ®Ønh </a:t>
              </a:r>
              <a:r>
                <a:rPr lang="en-US" altLang="en-US" sz="2600" b="1">
                  <a:solidFill>
                    <a:srgbClr val="CC3300"/>
                  </a:solidFill>
                  <a:latin typeface=".VnTime" pitchFamily="34" charset="0"/>
                </a:rPr>
                <a:t>liªn tiÕp</a:t>
              </a:r>
              <a:r>
                <a:rPr lang="en-US" altLang="en-US" sz="2600">
                  <a:solidFill>
                    <a:srgbClr val="000000"/>
                  </a:solidFill>
                  <a:latin typeface=".VnTime" pitchFamily="34" charset="0"/>
                </a:rPr>
                <a:t> cña tø gi¸c cïng nh×n  ®o¹n th¼ng nèi 2 ®Ønh cßn l¹i </a:t>
              </a:r>
              <a:r>
                <a:rPr lang="en-US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d­ưới</a:t>
              </a:r>
              <a:r>
                <a:rPr lang="en-US" altLang="en-US" sz="2600">
                  <a:solidFill>
                    <a:srgbClr val="000000"/>
                  </a:solidFill>
                  <a:latin typeface=".VnTime" pitchFamily="34" charset="0"/>
                </a:rPr>
                <a:t> 1 gãc  </a:t>
              </a:r>
            </a:p>
          </p:txBody>
        </p:sp>
        <p:graphicFrame>
          <p:nvGraphicFramePr>
            <p:cNvPr id="70664" name="Object 10"/>
            <p:cNvGraphicFramePr>
              <a:graphicFrameLocks noChangeAspect="1"/>
            </p:cNvGraphicFramePr>
            <p:nvPr/>
          </p:nvGraphicFramePr>
          <p:xfrm>
            <a:off x="3600" y="3120"/>
            <a:ext cx="432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65" name="Equation" r:id="rId4" imgW="152334" imgH="139639" progId="Equation.DSMT4">
                    <p:embed/>
                  </p:oleObj>
                </mc:Choice>
                <mc:Fallback>
                  <p:oleObj name="Equation" r:id="rId4" imgW="152334" imgH="139639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3120"/>
                          <a:ext cx="432" cy="1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36"/>
          <p:cNvGrpSpPr>
            <a:grpSpLocks/>
          </p:cNvGrpSpPr>
          <p:nvPr/>
        </p:nvGrpSpPr>
        <p:grpSpPr bwMode="auto">
          <a:xfrm>
            <a:off x="4524375" y="1905000"/>
            <a:ext cx="3565525" cy="3565525"/>
            <a:chOff x="2928" y="1440"/>
            <a:chExt cx="2352" cy="2343"/>
          </a:xfrm>
        </p:grpSpPr>
        <p:sp>
          <p:nvSpPr>
            <p:cNvPr id="71693" name="Arc 11"/>
            <p:cNvSpPr>
              <a:spLocks/>
            </p:cNvSpPr>
            <p:nvPr/>
          </p:nvSpPr>
          <p:spPr bwMode="auto">
            <a:xfrm rot="-883093">
              <a:off x="3570" y="3266"/>
              <a:ext cx="320" cy="201"/>
            </a:xfrm>
            <a:custGeom>
              <a:avLst/>
              <a:gdLst>
                <a:gd name="T0" fmla="*/ 0 w 34377"/>
                <a:gd name="T1" fmla="*/ 0 h 21600"/>
                <a:gd name="T2" fmla="*/ 0 w 34377"/>
                <a:gd name="T3" fmla="*/ 0 h 21600"/>
                <a:gd name="T4" fmla="*/ 0 w 3437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77" h="21600" fill="none" extrusionOk="0">
                  <a:moveTo>
                    <a:pt x="0" y="4184"/>
                  </a:moveTo>
                  <a:cubicBezTo>
                    <a:pt x="3705" y="1465"/>
                    <a:pt x="8181" y="-1"/>
                    <a:pt x="12777" y="0"/>
                  </a:cubicBezTo>
                  <a:cubicBezTo>
                    <a:pt x="24706" y="0"/>
                    <a:pt x="34377" y="9670"/>
                    <a:pt x="34377" y="21600"/>
                  </a:cubicBezTo>
                </a:path>
                <a:path w="34377" h="21600" stroke="0" extrusionOk="0">
                  <a:moveTo>
                    <a:pt x="0" y="4184"/>
                  </a:moveTo>
                  <a:cubicBezTo>
                    <a:pt x="3705" y="1465"/>
                    <a:pt x="8181" y="-1"/>
                    <a:pt x="12777" y="0"/>
                  </a:cubicBezTo>
                  <a:cubicBezTo>
                    <a:pt x="24706" y="0"/>
                    <a:pt x="34377" y="9670"/>
                    <a:pt x="34377" y="21600"/>
                  </a:cubicBezTo>
                  <a:lnTo>
                    <a:pt x="12777" y="21600"/>
                  </a:lnTo>
                  <a:lnTo>
                    <a:pt x="0" y="4184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4" name="Oval 4"/>
            <p:cNvSpPr>
              <a:spLocks noChangeArrowheads="1"/>
            </p:cNvSpPr>
            <p:nvPr/>
          </p:nvSpPr>
          <p:spPr bwMode="auto">
            <a:xfrm>
              <a:off x="3120" y="1728"/>
              <a:ext cx="1872" cy="182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FFFFFF"/>
                </a:solidFill>
                <a:latin typeface="VNI-Souvir" pitchFamily="2" charset="0"/>
                <a:cs typeface="Tahoma" pitchFamily="34" charset="0"/>
              </a:endParaRPr>
            </a:p>
          </p:txBody>
        </p:sp>
        <p:sp>
          <p:nvSpPr>
            <p:cNvPr id="71695" name="Oval 5"/>
            <p:cNvSpPr>
              <a:spLocks noChangeArrowheads="1"/>
            </p:cNvSpPr>
            <p:nvPr/>
          </p:nvSpPr>
          <p:spPr bwMode="auto">
            <a:xfrm>
              <a:off x="4032" y="2618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FFFFFF"/>
                </a:solidFill>
                <a:latin typeface="VNI-Souvir" pitchFamily="2" charset="0"/>
                <a:cs typeface="Tahoma" pitchFamily="34" charset="0"/>
              </a:endParaRPr>
            </a:p>
          </p:txBody>
        </p:sp>
        <p:sp>
          <p:nvSpPr>
            <p:cNvPr id="71696" name="Line 6"/>
            <p:cNvSpPr>
              <a:spLocks noChangeShapeType="1"/>
            </p:cNvSpPr>
            <p:nvPr/>
          </p:nvSpPr>
          <p:spPr bwMode="auto">
            <a:xfrm flipH="1">
              <a:off x="3216" y="1728"/>
              <a:ext cx="864" cy="13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697" name="Line 7"/>
            <p:cNvSpPr>
              <a:spLocks noChangeShapeType="1"/>
            </p:cNvSpPr>
            <p:nvPr/>
          </p:nvSpPr>
          <p:spPr bwMode="auto">
            <a:xfrm>
              <a:off x="4080" y="1719"/>
              <a:ext cx="768" cy="144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698" name="Line 8"/>
            <p:cNvSpPr>
              <a:spLocks noChangeShapeType="1"/>
            </p:cNvSpPr>
            <p:nvPr/>
          </p:nvSpPr>
          <p:spPr bwMode="auto">
            <a:xfrm>
              <a:off x="3216" y="3072"/>
              <a:ext cx="1632" cy="7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699" name="Line 9"/>
            <p:cNvSpPr>
              <a:spLocks noChangeShapeType="1"/>
            </p:cNvSpPr>
            <p:nvPr/>
          </p:nvSpPr>
          <p:spPr bwMode="auto">
            <a:xfrm>
              <a:off x="3268" y="3098"/>
              <a:ext cx="441" cy="37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00" name="Line 10"/>
            <p:cNvSpPr>
              <a:spLocks noChangeShapeType="1"/>
            </p:cNvSpPr>
            <p:nvPr/>
          </p:nvSpPr>
          <p:spPr bwMode="auto">
            <a:xfrm flipV="1">
              <a:off x="3709" y="3142"/>
              <a:ext cx="1104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01" name="Line 12"/>
            <p:cNvSpPr>
              <a:spLocks noChangeShapeType="1"/>
            </p:cNvSpPr>
            <p:nvPr/>
          </p:nvSpPr>
          <p:spPr bwMode="auto">
            <a:xfrm>
              <a:off x="3648" y="2304"/>
              <a:ext cx="48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02" name="Line 13"/>
            <p:cNvSpPr>
              <a:spLocks noChangeShapeType="1"/>
            </p:cNvSpPr>
            <p:nvPr/>
          </p:nvSpPr>
          <p:spPr bwMode="auto">
            <a:xfrm flipH="1">
              <a:off x="4416" y="2352"/>
              <a:ext cx="96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Line 14"/>
            <p:cNvSpPr>
              <a:spLocks noChangeShapeType="1"/>
            </p:cNvSpPr>
            <p:nvPr/>
          </p:nvSpPr>
          <p:spPr bwMode="auto">
            <a:xfrm>
              <a:off x="4032" y="3024"/>
              <a:ext cx="0" cy="19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04" name="Text Box 15"/>
            <p:cNvSpPr txBox="1">
              <a:spLocks noChangeArrowheads="1"/>
            </p:cNvSpPr>
            <p:nvPr/>
          </p:nvSpPr>
          <p:spPr bwMode="auto">
            <a:xfrm>
              <a:off x="3992" y="144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>
                  <a:solidFill>
                    <a:srgbClr val="FFFF00"/>
                  </a:solidFill>
                  <a:latin typeface="VNI-Souvir" pitchFamily="2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71705" name="Text Box 16"/>
            <p:cNvSpPr txBox="1">
              <a:spLocks noChangeArrowheads="1"/>
            </p:cNvSpPr>
            <p:nvPr/>
          </p:nvSpPr>
          <p:spPr bwMode="auto">
            <a:xfrm>
              <a:off x="4896" y="316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>
                  <a:solidFill>
                    <a:srgbClr val="FFFF00"/>
                  </a:solidFill>
                  <a:latin typeface="VNI-Souvir" pitchFamily="2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1706" name="Text Box 17"/>
            <p:cNvSpPr txBox="1">
              <a:spLocks noChangeArrowheads="1"/>
            </p:cNvSpPr>
            <p:nvPr/>
          </p:nvSpPr>
          <p:spPr bwMode="auto">
            <a:xfrm>
              <a:off x="2928" y="302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>
                  <a:solidFill>
                    <a:srgbClr val="FFFF00"/>
                  </a:solidFill>
                  <a:latin typeface="VNI-Souvir" pitchFamily="2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71707" name="Text Box 18"/>
            <p:cNvSpPr txBox="1">
              <a:spLocks noChangeArrowheads="1"/>
            </p:cNvSpPr>
            <p:nvPr/>
          </p:nvSpPr>
          <p:spPr bwMode="auto">
            <a:xfrm>
              <a:off x="3888" y="230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>
                  <a:solidFill>
                    <a:srgbClr val="FFFF00"/>
                  </a:solidFill>
                  <a:latin typeface="VNI-Souvir" pitchFamily="2" charset="0"/>
                  <a:cs typeface="Tahoma" pitchFamily="34" charset="0"/>
                </a:rPr>
                <a:t>O</a:t>
              </a:r>
            </a:p>
          </p:txBody>
        </p:sp>
        <p:sp>
          <p:nvSpPr>
            <p:cNvPr id="71708" name="Text Box 19"/>
            <p:cNvSpPr txBox="1">
              <a:spLocks noChangeArrowheads="1"/>
            </p:cNvSpPr>
            <p:nvPr/>
          </p:nvSpPr>
          <p:spPr bwMode="auto">
            <a:xfrm>
              <a:off x="3546" y="3552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>
                  <a:solidFill>
                    <a:srgbClr val="FFFF00"/>
                  </a:solidFill>
                  <a:latin typeface="VNI-Souvir" pitchFamily="2" charset="0"/>
                  <a:cs typeface="Tahoma" pitchFamily="34" charset="0"/>
                </a:rPr>
                <a:t>M</a:t>
              </a:r>
            </a:p>
          </p:txBody>
        </p:sp>
      </p:grpSp>
      <p:sp>
        <p:nvSpPr>
          <p:cNvPr id="71683" name="Text Box 32"/>
          <p:cNvSpPr txBox="1">
            <a:spLocks noChangeArrowheads="1"/>
          </p:cNvSpPr>
          <p:nvPr/>
        </p:nvSpPr>
        <p:spPr bwMode="auto">
          <a:xfrm>
            <a:off x="442913" y="1295400"/>
            <a:ext cx="6483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altLang="en-US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:Cho hình vẽ.  Tính số đo  góc </a:t>
            </a:r>
          </a:p>
        </p:txBody>
      </p:sp>
      <p:graphicFrame>
        <p:nvGraphicFramePr>
          <p:cNvPr id="71684" name="Object 3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934200" y="1485900"/>
          <a:ext cx="1066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Equation" r:id="rId3" imgW="647419" imgH="253890" progId="Equation.DSMT4">
                  <p:embed/>
                </p:oleObj>
              </mc:Choice>
              <mc:Fallback>
                <p:oleObj name="Equation" r:id="rId3" imgW="647419" imgH="253890" progId="Equation.DSMT4">
                  <p:embed/>
                  <p:pic>
                    <p:nvPicPr>
                      <p:cNvPr id="0" name="Object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485900"/>
                        <a:ext cx="10668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7543800" y="5105400"/>
            <a:ext cx="1143000" cy="1066800"/>
          </a:xfrm>
          <a:prstGeom prst="wedgeEllipseCallout">
            <a:avLst>
              <a:gd name="adj1" fmla="val -208472"/>
              <a:gd name="adj2" fmla="val -755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altLang="en-US" sz="2400">
              <a:solidFill>
                <a:srgbClr val="FFFFFF"/>
              </a:solidFill>
              <a:latin typeface="VNI-Souvir" pitchFamily="2" charset="0"/>
              <a:cs typeface="Tahoma" pitchFamily="34" charset="0"/>
            </a:endParaRP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7966075" y="53340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VNI-Souvir" pitchFamily="2" charset="0"/>
                <a:cs typeface="Tahoma" pitchFamily="34" charset="0"/>
              </a:rPr>
              <a:t>?</a:t>
            </a:r>
          </a:p>
        </p:txBody>
      </p:sp>
      <p:pic>
        <p:nvPicPr>
          <p:cNvPr id="71687" name="Picture 38" descr="duong phan ca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5633244" y="3247232"/>
            <a:ext cx="64008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39" descr="duong phan ca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825" y="104775"/>
            <a:ext cx="902017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40" descr="duong phan ca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775" y="6259513"/>
            <a:ext cx="8915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41" descr="duong phan ca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2879725" y="3111500"/>
            <a:ext cx="64341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TextBox 33"/>
          <p:cNvSpPr txBox="1">
            <a:spLocks noChangeArrowheads="1"/>
          </p:cNvSpPr>
          <p:nvPr/>
        </p:nvSpPr>
        <p:spPr bwMode="auto">
          <a:xfrm>
            <a:off x="2133600" y="457200"/>
            <a:ext cx="5665788" cy="6461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DẠNG 2: BÀI TẬP TÍNH </a:t>
            </a:r>
          </a:p>
        </p:txBody>
      </p:sp>
      <p:sp>
        <p:nvSpPr>
          <p:cNvPr id="38" name="Action Button: Home 37">
            <a:hlinkClick r:id="rId6" action="ppaction://hlinksldjump" highlightClick="1"/>
          </p:cNvPr>
          <p:cNvSpPr/>
          <p:nvPr/>
        </p:nvSpPr>
        <p:spPr>
          <a:xfrm>
            <a:off x="8229600" y="6324600"/>
            <a:ext cx="914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1" grpId="0" animBg="1"/>
      <p:bldP spid="21541" grpId="1" animBg="1"/>
      <p:bldP spid="21535" grpId="0"/>
      <p:bldP spid="2153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62" name="Group 38"/>
          <p:cNvGrpSpPr>
            <a:grpSpLocks/>
          </p:cNvGrpSpPr>
          <p:nvPr/>
        </p:nvGrpSpPr>
        <p:grpSpPr bwMode="auto">
          <a:xfrm>
            <a:off x="5410200" y="1416050"/>
            <a:ext cx="3733800" cy="3719513"/>
            <a:chOff x="2928" y="1440"/>
            <a:chExt cx="2352" cy="2343"/>
          </a:xfrm>
        </p:grpSpPr>
        <p:sp>
          <p:nvSpPr>
            <p:cNvPr id="72718" name="Arc 39"/>
            <p:cNvSpPr>
              <a:spLocks/>
            </p:cNvSpPr>
            <p:nvPr/>
          </p:nvSpPr>
          <p:spPr bwMode="auto">
            <a:xfrm rot="-883093">
              <a:off x="3570" y="3266"/>
              <a:ext cx="320" cy="201"/>
            </a:xfrm>
            <a:custGeom>
              <a:avLst/>
              <a:gdLst>
                <a:gd name="T0" fmla="*/ 0 w 34377"/>
                <a:gd name="T1" fmla="*/ 0 h 21600"/>
                <a:gd name="T2" fmla="*/ 0 w 34377"/>
                <a:gd name="T3" fmla="*/ 0 h 21600"/>
                <a:gd name="T4" fmla="*/ 0 w 3437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77" h="21600" fill="none" extrusionOk="0">
                  <a:moveTo>
                    <a:pt x="0" y="4184"/>
                  </a:moveTo>
                  <a:cubicBezTo>
                    <a:pt x="3705" y="1465"/>
                    <a:pt x="8181" y="-1"/>
                    <a:pt x="12777" y="0"/>
                  </a:cubicBezTo>
                  <a:cubicBezTo>
                    <a:pt x="24706" y="0"/>
                    <a:pt x="34377" y="9670"/>
                    <a:pt x="34377" y="21600"/>
                  </a:cubicBezTo>
                </a:path>
                <a:path w="34377" h="21600" stroke="0" extrusionOk="0">
                  <a:moveTo>
                    <a:pt x="0" y="4184"/>
                  </a:moveTo>
                  <a:cubicBezTo>
                    <a:pt x="3705" y="1465"/>
                    <a:pt x="8181" y="-1"/>
                    <a:pt x="12777" y="0"/>
                  </a:cubicBezTo>
                  <a:cubicBezTo>
                    <a:pt x="24706" y="0"/>
                    <a:pt x="34377" y="9670"/>
                    <a:pt x="34377" y="21600"/>
                  </a:cubicBezTo>
                  <a:lnTo>
                    <a:pt x="12777" y="21600"/>
                  </a:lnTo>
                  <a:lnTo>
                    <a:pt x="0" y="4184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Oval 40"/>
            <p:cNvSpPr>
              <a:spLocks noChangeArrowheads="1"/>
            </p:cNvSpPr>
            <p:nvPr/>
          </p:nvSpPr>
          <p:spPr bwMode="auto">
            <a:xfrm>
              <a:off x="3120" y="1728"/>
              <a:ext cx="1872" cy="182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FFFFFF"/>
                </a:solidFill>
                <a:latin typeface="VNI-Souvir" pitchFamily="2" charset="0"/>
                <a:cs typeface="Tahoma" pitchFamily="34" charset="0"/>
              </a:endParaRPr>
            </a:p>
          </p:txBody>
        </p:sp>
        <p:sp>
          <p:nvSpPr>
            <p:cNvPr id="72720" name="Oval 41"/>
            <p:cNvSpPr>
              <a:spLocks noChangeArrowheads="1"/>
            </p:cNvSpPr>
            <p:nvPr/>
          </p:nvSpPr>
          <p:spPr bwMode="auto">
            <a:xfrm>
              <a:off x="4032" y="2618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altLang="en-US" sz="2400">
                <a:solidFill>
                  <a:srgbClr val="FFFFFF"/>
                </a:solidFill>
                <a:latin typeface="VNI-Souvir" pitchFamily="2" charset="0"/>
                <a:cs typeface="Tahoma" pitchFamily="34" charset="0"/>
              </a:endParaRPr>
            </a:p>
          </p:txBody>
        </p:sp>
        <p:sp>
          <p:nvSpPr>
            <p:cNvPr id="72721" name="Line 42"/>
            <p:cNvSpPr>
              <a:spLocks noChangeShapeType="1"/>
            </p:cNvSpPr>
            <p:nvPr/>
          </p:nvSpPr>
          <p:spPr bwMode="auto">
            <a:xfrm flipH="1">
              <a:off x="3216" y="1728"/>
              <a:ext cx="864" cy="13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22" name="Line 43"/>
            <p:cNvSpPr>
              <a:spLocks noChangeShapeType="1"/>
            </p:cNvSpPr>
            <p:nvPr/>
          </p:nvSpPr>
          <p:spPr bwMode="auto">
            <a:xfrm>
              <a:off x="4080" y="1719"/>
              <a:ext cx="768" cy="144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23" name="Line 44"/>
            <p:cNvSpPr>
              <a:spLocks noChangeShapeType="1"/>
            </p:cNvSpPr>
            <p:nvPr/>
          </p:nvSpPr>
          <p:spPr bwMode="auto">
            <a:xfrm>
              <a:off x="3216" y="3072"/>
              <a:ext cx="1632" cy="7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24" name="Line 45"/>
            <p:cNvSpPr>
              <a:spLocks noChangeShapeType="1"/>
            </p:cNvSpPr>
            <p:nvPr/>
          </p:nvSpPr>
          <p:spPr bwMode="auto">
            <a:xfrm>
              <a:off x="3268" y="3098"/>
              <a:ext cx="441" cy="37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25" name="Line 46"/>
            <p:cNvSpPr>
              <a:spLocks noChangeShapeType="1"/>
            </p:cNvSpPr>
            <p:nvPr/>
          </p:nvSpPr>
          <p:spPr bwMode="auto">
            <a:xfrm flipV="1">
              <a:off x="3709" y="3142"/>
              <a:ext cx="1104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Line 47"/>
            <p:cNvSpPr>
              <a:spLocks noChangeShapeType="1"/>
            </p:cNvSpPr>
            <p:nvPr/>
          </p:nvSpPr>
          <p:spPr bwMode="auto">
            <a:xfrm>
              <a:off x="3648" y="2304"/>
              <a:ext cx="48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Line 48"/>
            <p:cNvSpPr>
              <a:spLocks noChangeShapeType="1"/>
            </p:cNvSpPr>
            <p:nvPr/>
          </p:nvSpPr>
          <p:spPr bwMode="auto">
            <a:xfrm flipH="1">
              <a:off x="4416" y="2352"/>
              <a:ext cx="96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28" name="Line 49"/>
            <p:cNvSpPr>
              <a:spLocks noChangeShapeType="1"/>
            </p:cNvSpPr>
            <p:nvPr/>
          </p:nvSpPr>
          <p:spPr bwMode="auto">
            <a:xfrm>
              <a:off x="4032" y="3024"/>
              <a:ext cx="0" cy="19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29" name="Text Box 50"/>
            <p:cNvSpPr txBox="1">
              <a:spLocks noChangeArrowheads="1"/>
            </p:cNvSpPr>
            <p:nvPr/>
          </p:nvSpPr>
          <p:spPr bwMode="auto">
            <a:xfrm>
              <a:off x="3992" y="144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>
                  <a:solidFill>
                    <a:srgbClr val="FFFF00"/>
                  </a:solidFill>
                  <a:latin typeface="VNI-Souvir" pitchFamily="2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72730" name="Text Box 51"/>
            <p:cNvSpPr txBox="1">
              <a:spLocks noChangeArrowheads="1"/>
            </p:cNvSpPr>
            <p:nvPr/>
          </p:nvSpPr>
          <p:spPr bwMode="auto">
            <a:xfrm>
              <a:off x="4896" y="316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>
                  <a:solidFill>
                    <a:srgbClr val="FFFF00"/>
                  </a:solidFill>
                  <a:latin typeface="VNI-Souvir" pitchFamily="2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2731" name="Text Box 52"/>
            <p:cNvSpPr txBox="1">
              <a:spLocks noChangeArrowheads="1"/>
            </p:cNvSpPr>
            <p:nvPr/>
          </p:nvSpPr>
          <p:spPr bwMode="auto">
            <a:xfrm>
              <a:off x="2928" y="302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>
                  <a:solidFill>
                    <a:srgbClr val="FFFF00"/>
                  </a:solidFill>
                  <a:latin typeface="VNI-Souvir" pitchFamily="2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72732" name="Text Box 53"/>
            <p:cNvSpPr txBox="1">
              <a:spLocks noChangeArrowheads="1"/>
            </p:cNvSpPr>
            <p:nvPr/>
          </p:nvSpPr>
          <p:spPr bwMode="auto">
            <a:xfrm>
              <a:off x="3888" y="230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>
                  <a:solidFill>
                    <a:srgbClr val="FFFF00"/>
                  </a:solidFill>
                  <a:latin typeface="VNI-Souvir" pitchFamily="2" charset="0"/>
                  <a:cs typeface="Tahoma" pitchFamily="34" charset="0"/>
                </a:rPr>
                <a:t>O</a:t>
              </a:r>
            </a:p>
          </p:txBody>
        </p:sp>
        <p:sp>
          <p:nvSpPr>
            <p:cNvPr id="72733" name="Text Box 54"/>
            <p:cNvSpPr txBox="1">
              <a:spLocks noChangeArrowheads="1"/>
            </p:cNvSpPr>
            <p:nvPr/>
          </p:nvSpPr>
          <p:spPr bwMode="auto">
            <a:xfrm>
              <a:off x="3546" y="3552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>
                  <a:solidFill>
                    <a:srgbClr val="FFFF00"/>
                  </a:solidFill>
                  <a:latin typeface="VNI-Souvir" pitchFamily="2" charset="0"/>
                  <a:cs typeface="Tahoma" pitchFamily="34" charset="0"/>
                </a:rPr>
                <a:t>M</a:t>
              </a:r>
            </a:p>
          </p:txBody>
        </p:sp>
      </p:grp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1066800" y="1358900"/>
            <a:ext cx="441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  <a:latin typeface="VNI-Souvir" pitchFamily="2" charset="0"/>
                <a:cs typeface="Tahoma" pitchFamily="34" charset="0"/>
              </a:rPr>
              <a:t>Vì töù giaùc ABMC noäi tieáp ñöôøng troøn  (O) neân :</a:t>
            </a:r>
          </a:p>
          <a:p>
            <a:pPr eaLnBrk="0" hangingPunct="0">
              <a:spcBef>
                <a:spcPct val="50000"/>
              </a:spcBef>
            </a:pPr>
            <a:endParaRPr lang="en-US" altLang="en-US" sz="2400">
              <a:solidFill>
                <a:srgbClr val="FFFFFF"/>
              </a:solidFill>
              <a:latin typeface="VNI-Souvir" pitchFamily="2" charset="0"/>
              <a:cs typeface="Tahoma" pitchFamily="34" charset="0"/>
            </a:endParaRPr>
          </a:p>
        </p:txBody>
      </p:sp>
      <p:graphicFrame>
        <p:nvGraphicFramePr>
          <p:cNvPr id="26646" name="Object 2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43000" y="2286000"/>
          <a:ext cx="28749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Equation" r:id="rId3" imgW="1231366" imgH="228501" progId="Equation.DSMT4">
                  <p:embed/>
                </p:oleObj>
              </mc:Choice>
              <mc:Fallback>
                <p:oleObj name="Equation" r:id="rId3" imgW="1231366" imgH="228501" progId="Equation.DSMT4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28749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9" name="Object 2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00400" y="4038600"/>
          <a:ext cx="1295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9" name="Equation" r:id="rId5" imgW="698500" imgH="228600" progId="Equation.DSMT4">
                  <p:embed/>
                </p:oleObj>
              </mc:Choice>
              <mc:Fallback>
                <p:oleObj name="Equation" r:id="rId5" imgW="698500" imgH="228600" progId="Equation.DSMT4">
                  <p:embed/>
                  <p:pic>
                    <p:nvPicPr>
                      <p:cNvPr id="0" name="Object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38600"/>
                        <a:ext cx="12954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3" name="Object 2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22513" y="4672013"/>
          <a:ext cx="3657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0" name="Equation" r:id="rId7" imgW="1574800" imgH="228600" progId="Equation.DSMT4">
                  <p:embed/>
                </p:oleObj>
              </mc:Choice>
              <mc:Fallback>
                <p:oleObj name="Equation" r:id="rId7" imgW="1574800" imgH="228600" progId="Equation.DSMT4">
                  <p:embed/>
                  <p:pic>
                    <p:nvPicPr>
                      <p:cNvPr id="0" name="Object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4672013"/>
                        <a:ext cx="36576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876300" y="2935288"/>
            <a:ext cx="4381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FFFFFF"/>
                </a:solidFill>
                <a:latin typeface="VNI-Souvir" pitchFamily="2" charset="0"/>
                <a:cs typeface="Tahoma" pitchFamily="34" charset="0"/>
              </a:rPr>
              <a:t>Do tam giaùc ABC ñeàu vì c</a:t>
            </a:r>
            <a:r>
              <a:rPr lang="en-US" altLang="en-US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altLang="en-US" sz="2800">
                <a:solidFill>
                  <a:srgbClr val="FFFFFF"/>
                </a:solidFill>
                <a:latin typeface="VNI-Souvir" pitchFamily="2" charset="0"/>
                <a:cs typeface="Times New Roman" pitchFamily="18" charset="0"/>
              </a:rPr>
              <a:t> AB=BC=CA neân : 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788988" y="4706938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FFFFFF"/>
                </a:solidFill>
                <a:latin typeface="VNI-Souvir" pitchFamily="2" charset="0"/>
                <a:cs typeface="Tahoma" pitchFamily="34" charset="0"/>
              </a:rPr>
              <a:t>Suy ra : </a:t>
            </a:r>
          </a:p>
        </p:txBody>
      </p:sp>
      <p:grpSp>
        <p:nvGrpSpPr>
          <p:cNvPr id="26660" name="Group 36"/>
          <p:cNvGrpSpPr>
            <a:grpSpLocks/>
          </p:cNvGrpSpPr>
          <p:nvPr/>
        </p:nvGrpSpPr>
        <p:grpSpPr bwMode="auto">
          <a:xfrm>
            <a:off x="4838700" y="5410200"/>
            <a:ext cx="2057400" cy="990600"/>
            <a:chOff x="2256" y="3408"/>
            <a:chExt cx="1296" cy="720"/>
          </a:xfrm>
        </p:grpSpPr>
        <p:sp>
          <p:nvSpPr>
            <p:cNvPr id="72716" name="AutoShape 35"/>
            <p:cNvSpPr>
              <a:spLocks noChangeArrowheads="1"/>
            </p:cNvSpPr>
            <p:nvPr/>
          </p:nvSpPr>
          <p:spPr bwMode="auto">
            <a:xfrm rot="10800000">
              <a:off x="2256" y="3408"/>
              <a:ext cx="1296" cy="720"/>
            </a:xfrm>
            <a:prstGeom prst="wedgeRectCallout">
              <a:avLst>
                <a:gd name="adj1" fmla="val -56560"/>
                <a:gd name="adj2" fmla="val 13930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0" hangingPunct="0"/>
              <a:endParaRPr lang="en-US" altLang="en-US">
                <a:solidFill>
                  <a:srgbClr val="FFFFFF"/>
                </a:solidFill>
                <a:latin typeface="VNI-Souvir" pitchFamily="2" charset="0"/>
                <a:cs typeface="Tahoma" pitchFamily="34" charset="0"/>
              </a:endParaRPr>
            </a:p>
          </p:txBody>
        </p:sp>
        <p:graphicFrame>
          <p:nvGraphicFramePr>
            <p:cNvPr id="72717" name="Object 32"/>
            <p:cNvGraphicFramePr>
              <a:graphicFrameLocks noChangeAspect="1"/>
            </p:cNvGraphicFramePr>
            <p:nvPr/>
          </p:nvGraphicFramePr>
          <p:xfrm>
            <a:off x="2544" y="3504"/>
            <a:ext cx="768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21" name="Equation" r:id="rId9" imgW="304536" imgH="203024" progId="Equation.DSMT4">
                    <p:embed/>
                  </p:oleObj>
                </mc:Choice>
                <mc:Fallback>
                  <p:oleObj name="Equation" r:id="rId9" imgW="304536" imgH="203024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3504"/>
                          <a:ext cx="768" cy="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Action Button: Home 28">
            <a:hlinkClick r:id="rId11" action="ppaction://hlinksldjump" highlightClick="1"/>
          </p:cNvPr>
          <p:cNvSpPr/>
          <p:nvPr/>
        </p:nvSpPr>
        <p:spPr>
          <a:xfrm>
            <a:off x="8277225" y="6324600"/>
            <a:ext cx="866775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2715" name="Rectangle 1"/>
          <p:cNvSpPr>
            <a:spLocks noChangeArrowheads="1"/>
          </p:cNvSpPr>
          <p:nvPr/>
        </p:nvSpPr>
        <p:spPr bwMode="auto">
          <a:xfrm>
            <a:off x="3067050" y="304800"/>
            <a:ext cx="2671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1: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8" grpId="0"/>
      <p:bldP spid="266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1371600" y="2895600"/>
            <a:ext cx="6781800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DẠNG 3: BÀI TẬP  CHỨNG MINH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89"/>
          <p:cNvSpPr>
            <a:spLocks noChangeArrowheads="1"/>
          </p:cNvSpPr>
          <p:nvPr/>
        </p:nvSpPr>
        <p:spPr bwMode="auto">
          <a:xfrm>
            <a:off x="838200" y="525463"/>
            <a:ext cx="74676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defTabSz="177800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 </a:t>
            </a:r>
            <a:r>
              <a:rPr lang="en-US" altLang="en-US" sz="3600" b="1" u="sng">
                <a:solidFill>
                  <a:srgbClr val="FF0000"/>
                </a:solidFill>
                <a:latin typeface="VNI-Times" pitchFamily="2" charset="0"/>
              </a:rPr>
              <a:t>:</a:t>
            </a:r>
            <a:r>
              <a:rPr lang="en-US" altLang="en-US" sz="3600" b="1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altLang="en-US" sz="2400" b="1">
                <a:solidFill>
                  <a:srgbClr val="FFFFFF"/>
                </a:solidFill>
                <a:latin typeface="VNI-Times" pitchFamily="2" charset="0"/>
              </a:rPr>
              <a:t>Cho tam giaùc ñeàu ABC treân nöûa maët phaúng bôø BC khoâng chöùa ñænh A,  laáy  ñieåm D sao cho DB = DC  vaø </a:t>
            </a:r>
          </a:p>
          <a:p>
            <a:pPr marL="342900" indent="-342900" algn="just" defTabSz="177800">
              <a:lnSpc>
                <a:spcPct val="90000"/>
              </a:lnSpc>
              <a:spcBef>
                <a:spcPct val="20000"/>
              </a:spcBef>
            </a:pPr>
            <a:endParaRPr lang="en-US" altLang="en-US" sz="2400" b="1">
              <a:solidFill>
                <a:srgbClr val="FFFFFF"/>
              </a:solidFill>
              <a:latin typeface="VNI-Times" pitchFamily="2" charset="0"/>
            </a:endParaRPr>
          </a:p>
          <a:p>
            <a:pPr marL="342900" indent="-342900" algn="just" defTabSz="1778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FFFFFF"/>
                </a:solidFill>
                <a:latin typeface="VNI-Times" pitchFamily="2" charset="0"/>
              </a:rPr>
              <a:t> a)  Chöùng minh ABCD laø töù giaùc noäi tieáp </a:t>
            </a:r>
          </a:p>
          <a:p>
            <a:pPr marL="342900" indent="-342900" algn="just" defTabSz="1778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FFFFFF"/>
                </a:solidFill>
                <a:latin typeface="VNI-Times" pitchFamily="2" charset="0"/>
              </a:rPr>
              <a:t> b) Xaùc ñònh taâm cuûa  ñöôøng troøn ñi qua boán ñieåm A,B,C,D</a:t>
            </a:r>
          </a:p>
        </p:txBody>
      </p:sp>
      <p:graphicFrame>
        <p:nvGraphicFramePr>
          <p:cNvPr id="74755" name="Object 490"/>
          <p:cNvGraphicFramePr>
            <a:graphicFrameLocks noChangeAspect="1"/>
          </p:cNvGraphicFramePr>
          <p:nvPr/>
        </p:nvGraphicFramePr>
        <p:xfrm>
          <a:off x="3733800" y="1263650"/>
          <a:ext cx="1676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Equation" r:id="rId3" imgW="914290" imgH="361981" progId="Equation.DSMT4">
                  <p:embed/>
                </p:oleObj>
              </mc:Choice>
              <mc:Fallback>
                <p:oleObj name="Equation" r:id="rId3" imgW="914290" imgH="361981" progId="Equation.DSMT4">
                  <p:embed/>
                  <p:pic>
                    <p:nvPicPr>
                      <p:cNvPr id="0" name="Object 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63650"/>
                        <a:ext cx="1676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352800"/>
            <a:ext cx="27432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ChangeArrowheads="1"/>
          </p:cNvSpPr>
          <p:nvPr/>
        </p:nvSpPr>
        <p:spPr bwMode="auto">
          <a:xfrm>
            <a:off x="0" y="3455988"/>
            <a:ext cx="12192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en-GB" altLang="en-US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75779" name="Line 10"/>
          <p:cNvSpPr>
            <a:spLocks noChangeShapeType="1"/>
          </p:cNvSpPr>
          <p:nvPr/>
        </p:nvSpPr>
        <p:spPr bwMode="auto">
          <a:xfrm>
            <a:off x="4838700" y="711200"/>
            <a:ext cx="0" cy="61341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5780" name="Rectangle 176"/>
          <p:cNvSpPr>
            <a:spLocks noChangeArrowheads="1"/>
          </p:cNvSpPr>
          <p:nvPr/>
        </p:nvSpPr>
        <p:spPr bwMode="auto">
          <a:xfrm>
            <a:off x="0" y="3263900"/>
            <a:ext cx="317500" cy="215900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781" name="Rectangle 177"/>
          <p:cNvSpPr>
            <a:spLocks noChangeArrowheads="1"/>
          </p:cNvSpPr>
          <p:nvPr/>
        </p:nvSpPr>
        <p:spPr bwMode="auto">
          <a:xfrm>
            <a:off x="4827588" y="598488"/>
            <a:ext cx="254000" cy="228600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782" name="Line 266"/>
          <p:cNvSpPr>
            <a:spLocks noChangeShapeType="1"/>
          </p:cNvSpPr>
          <p:nvPr/>
        </p:nvSpPr>
        <p:spPr bwMode="auto">
          <a:xfrm flipH="1">
            <a:off x="5911850" y="5286375"/>
            <a:ext cx="65088" cy="381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5783" name="Line 267"/>
          <p:cNvSpPr>
            <a:spLocks noChangeShapeType="1"/>
          </p:cNvSpPr>
          <p:nvPr/>
        </p:nvSpPr>
        <p:spPr bwMode="auto">
          <a:xfrm>
            <a:off x="5981700" y="5284788"/>
            <a:ext cx="65088" cy="4286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5784" name="Line 269"/>
          <p:cNvSpPr>
            <a:spLocks noChangeShapeType="1"/>
          </p:cNvSpPr>
          <p:nvPr/>
        </p:nvSpPr>
        <p:spPr bwMode="auto">
          <a:xfrm flipH="1">
            <a:off x="6197600" y="5286375"/>
            <a:ext cx="65088" cy="381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5785" name="Line 270"/>
          <p:cNvSpPr>
            <a:spLocks noChangeShapeType="1"/>
          </p:cNvSpPr>
          <p:nvPr/>
        </p:nvSpPr>
        <p:spPr bwMode="auto">
          <a:xfrm>
            <a:off x="6267450" y="5284788"/>
            <a:ext cx="65088" cy="4286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5786" name="Arc 271"/>
          <p:cNvSpPr>
            <a:spLocks/>
          </p:cNvSpPr>
          <p:nvPr/>
        </p:nvSpPr>
        <p:spPr bwMode="auto">
          <a:xfrm rot="-2972266">
            <a:off x="6913563" y="5232400"/>
            <a:ext cx="165100" cy="222250"/>
          </a:xfrm>
          <a:custGeom>
            <a:avLst/>
            <a:gdLst>
              <a:gd name="T0" fmla="*/ 2301591 w 20804"/>
              <a:gd name="T1" fmla="*/ 0 h 21103"/>
              <a:gd name="T2" fmla="*/ 10397943 w 20804"/>
              <a:gd name="T3" fmla="*/ 17865391 h 21103"/>
              <a:gd name="T4" fmla="*/ 0 w 20804"/>
              <a:gd name="T5" fmla="*/ 24651130 h 211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04" h="21103" fill="none" extrusionOk="0">
                <a:moveTo>
                  <a:pt x="4605" y="-1"/>
                </a:moveTo>
                <a:cubicBezTo>
                  <a:pt x="12420" y="1704"/>
                  <a:pt x="18652" y="7589"/>
                  <a:pt x="20804" y="15293"/>
                </a:cubicBezTo>
              </a:path>
              <a:path w="20804" h="21103" stroke="0" extrusionOk="0">
                <a:moveTo>
                  <a:pt x="4605" y="-1"/>
                </a:moveTo>
                <a:cubicBezTo>
                  <a:pt x="12420" y="1704"/>
                  <a:pt x="18652" y="7589"/>
                  <a:pt x="20804" y="15293"/>
                </a:cubicBezTo>
                <a:lnTo>
                  <a:pt x="0" y="21103"/>
                </a:lnTo>
                <a:lnTo>
                  <a:pt x="4605" y="-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5787" name="AutoShape 284"/>
          <p:cNvSpPr>
            <a:spLocks noChangeAspect="1" noChangeArrowheads="1" noTextEdit="1"/>
          </p:cNvSpPr>
          <p:nvPr/>
        </p:nvSpPr>
        <p:spPr bwMode="auto">
          <a:xfrm>
            <a:off x="6530975" y="5205413"/>
            <a:ext cx="152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8" name="Rectangle 350"/>
          <p:cNvSpPr>
            <a:spLocks noChangeArrowheads="1"/>
          </p:cNvSpPr>
          <p:nvPr/>
        </p:nvSpPr>
        <p:spPr bwMode="auto">
          <a:xfrm rot="-5400000">
            <a:off x="5192712" y="1427163"/>
            <a:ext cx="4286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fr-FR" altLang="en-US" sz="16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Ta coù</a:t>
            </a:r>
            <a:r>
              <a:rPr lang="fr-FR" altLang="en-US" sz="1600">
                <a:solidFill>
                  <a:srgbClr val="00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fr-FR" altLang="en-US" sz="16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:</a:t>
            </a:r>
            <a:endParaRPr lang="fr-FR" altLang="en-US" sz="1600">
              <a:solidFill>
                <a:srgbClr val="FFFFFF"/>
              </a:solidFill>
            </a:endParaRPr>
          </a:p>
        </p:txBody>
      </p:sp>
      <p:sp>
        <p:nvSpPr>
          <p:cNvPr id="159072" name="Rectangle 352"/>
          <p:cNvSpPr>
            <a:spLocks noChangeArrowheads="1"/>
          </p:cNvSpPr>
          <p:nvPr/>
        </p:nvSpPr>
        <p:spPr bwMode="auto">
          <a:xfrm rot="-5400000">
            <a:off x="7307263" y="1285875"/>
            <a:ext cx="554038" cy="985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fr-FR" altLang="en-US" sz="2400" b="1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 = 30</a:t>
            </a:r>
            <a:r>
              <a:rPr lang="fr-FR" altLang="en-US" sz="2400" b="1" baseline="300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0</a:t>
            </a:r>
            <a:r>
              <a:rPr lang="fr-FR" altLang="en-US" sz="2400" b="1">
                <a:solidFill>
                  <a:srgbClr val="000000"/>
                </a:solidFill>
                <a:latin typeface="VNI-Times" pitchFamily="2" charset="0"/>
                <a:cs typeface="Times New Roman" pitchFamily="18" charset="0"/>
              </a:rPr>
              <a:t> </a:t>
            </a:r>
            <a:endParaRPr lang="fr-FR" altLang="en-US" sz="2400" b="1">
              <a:solidFill>
                <a:srgbClr val="000000"/>
              </a:solidFill>
            </a:endParaRPr>
          </a:p>
        </p:txBody>
      </p:sp>
      <p:sp>
        <p:nvSpPr>
          <p:cNvPr id="75790" name="Rectangle 354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791" name="Rectangle 35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9077" name="Rectangle 357"/>
          <p:cNvSpPr>
            <a:spLocks noChangeArrowheads="1"/>
          </p:cNvSpPr>
          <p:nvPr/>
        </p:nvSpPr>
        <p:spPr bwMode="auto">
          <a:xfrm rot="-5400000">
            <a:off x="5499894" y="1921669"/>
            <a:ext cx="458787" cy="174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r>
              <a:rPr lang="fr-FR" altLang="en-US">
                <a:solidFill>
                  <a:srgbClr val="FFFFFF"/>
                </a:solidFill>
              </a:rPr>
              <a:t>Vì DB = DC (gt)</a:t>
            </a:r>
            <a:r>
              <a:rPr lang="fr-FR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5793" name="Rectangle 359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794" name="Rectangle 361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795" name="Rectangle 3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796" name="Rectangle 3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59089" name="Object 369"/>
          <p:cNvGraphicFramePr>
            <a:graphicFrameLocks noChangeAspect="1"/>
          </p:cNvGraphicFramePr>
          <p:nvPr/>
        </p:nvGraphicFramePr>
        <p:xfrm>
          <a:off x="5191125" y="3048000"/>
          <a:ext cx="7524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1" name="Equation" r:id="rId3" imgW="532937" imgH="266469" progId="Equation.DSMT4">
                  <p:embed/>
                </p:oleObj>
              </mc:Choice>
              <mc:Fallback>
                <p:oleObj name="Equation" r:id="rId3" imgW="532937" imgH="266469" progId="Equation.DSMT4">
                  <p:embed/>
                  <p:pic>
                    <p:nvPicPr>
                      <p:cNvPr id="0" name="Object 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3048000"/>
                        <a:ext cx="752475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092" name="Rectangle 372"/>
          <p:cNvSpPr>
            <a:spLocks noChangeArrowheads="1"/>
          </p:cNvSpPr>
          <p:nvPr/>
        </p:nvSpPr>
        <p:spPr bwMode="auto">
          <a:xfrm rot="-5400000">
            <a:off x="5994400" y="2930525"/>
            <a:ext cx="460375" cy="65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fr-FR" altLang="en-US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= 30</a:t>
            </a:r>
            <a:r>
              <a:rPr lang="fr-FR" altLang="en-US" baseline="300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0</a:t>
            </a:r>
            <a:r>
              <a:rPr lang="fr-FR" altLang="en-US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 </a:t>
            </a: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159094" name="Rectangle 374"/>
          <p:cNvSpPr>
            <a:spLocks noChangeArrowheads="1"/>
          </p:cNvSpPr>
          <p:nvPr/>
        </p:nvSpPr>
        <p:spPr bwMode="auto">
          <a:xfrm rot="-5400000">
            <a:off x="4877594" y="3050382"/>
            <a:ext cx="458787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pPr algn="ctr"/>
            <a:r>
              <a:rPr lang="en-US" altLang="en-US">
                <a:solidFill>
                  <a:srgbClr val="FFFFFF"/>
                </a:solidFill>
                <a:sym typeface="Symbol" pitchFamily="18" charset="2"/>
              </a:rPr>
              <a:t></a:t>
            </a:r>
          </a:p>
        </p:txBody>
      </p:sp>
      <p:graphicFrame>
        <p:nvGraphicFramePr>
          <p:cNvPr id="159095" name="Object 375"/>
          <p:cNvGraphicFramePr>
            <a:graphicFrameLocks noChangeAspect="1"/>
          </p:cNvGraphicFramePr>
          <p:nvPr/>
        </p:nvGraphicFramePr>
        <p:xfrm>
          <a:off x="6781800" y="3035300"/>
          <a:ext cx="16510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2" name="Equation" r:id="rId5" imgW="1167893" imgH="291973" progId="Equation.DSMT4">
                  <p:embed/>
                </p:oleObj>
              </mc:Choice>
              <mc:Fallback>
                <p:oleObj name="Equation" r:id="rId5" imgW="1167893" imgH="291973" progId="Equation.DSMT4">
                  <p:embed/>
                  <p:pic>
                    <p:nvPicPr>
                      <p:cNvPr id="0" name="Object 3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035300"/>
                        <a:ext cx="16510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098" name="Rectangle 378"/>
          <p:cNvSpPr>
            <a:spLocks noChangeArrowheads="1"/>
          </p:cNvSpPr>
          <p:nvPr/>
        </p:nvSpPr>
        <p:spPr bwMode="auto">
          <a:xfrm rot="-5400000">
            <a:off x="8455819" y="2907506"/>
            <a:ext cx="492125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fr-FR" altLang="en-US" sz="20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 90</a:t>
            </a:r>
            <a:r>
              <a:rPr lang="fr-FR" altLang="en-US" sz="2000" baseline="300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0</a:t>
            </a:r>
            <a:r>
              <a:rPr lang="fr-FR" altLang="en-US" sz="2000">
                <a:solidFill>
                  <a:srgbClr val="000000"/>
                </a:solidFill>
                <a:latin typeface="VNI-Times" pitchFamily="2" charset="0"/>
                <a:cs typeface="Times New Roman" pitchFamily="18" charset="0"/>
              </a:rPr>
              <a:t> </a:t>
            </a:r>
            <a:endParaRPr lang="fr-FR" altLang="en-US" sz="2000">
              <a:solidFill>
                <a:srgbClr val="000000"/>
              </a:solidFill>
            </a:endParaRPr>
          </a:p>
        </p:txBody>
      </p:sp>
      <p:graphicFrame>
        <p:nvGraphicFramePr>
          <p:cNvPr id="159099" name="Object 379"/>
          <p:cNvGraphicFramePr>
            <a:graphicFrameLocks noChangeAspect="1"/>
          </p:cNvGraphicFramePr>
          <p:nvPr/>
        </p:nvGraphicFramePr>
        <p:xfrm>
          <a:off x="5164138" y="4054475"/>
          <a:ext cx="1241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3" name="Equation" r:id="rId7" imgW="812447" imgH="228501" progId="Equation.DSMT4">
                  <p:embed/>
                </p:oleObj>
              </mc:Choice>
              <mc:Fallback>
                <p:oleObj name="Equation" r:id="rId7" imgW="812447" imgH="228501" progId="Equation.DSMT4">
                  <p:embed/>
                  <p:pic>
                    <p:nvPicPr>
                      <p:cNvPr id="0" name="Object 3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4054475"/>
                        <a:ext cx="1241425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101" name="Rectangle 381"/>
          <p:cNvSpPr>
            <a:spLocks noChangeArrowheads="1"/>
          </p:cNvSpPr>
          <p:nvPr/>
        </p:nvSpPr>
        <p:spPr bwMode="auto">
          <a:xfrm rot="-5400000">
            <a:off x="5839619" y="2826544"/>
            <a:ext cx="801687" cy="2149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r>
              <a:rPr lang="fr-FR" altLang="en-US" sz="20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Töù giaùc ABDC coù :</a:t>
            </a:r>
            <a:endParaRPr lang="en-US" altLang="en-US" sz="2000">
              <a:solidFill>
                <a:srgbClr val="FFFFFF"/>
              </a:solidFill>
            </a:endParaRPr>
          </a:p>
          <a:p>
            <a:pPr eaLnBrk="0" hangingPunct="0"/>
            <a:r>
              <a:rPr lang="fr-FR" altLang="en-US" sz="2000">
                <a:solidFill>
                  <a:srgbClr val="000000"/>
                </a:solidFill>
                <a:latin typeface="VNI-Times" pitchFamily="2" charset="0"/>
                <a:cs typeface="Times New Roman" pitchFamily="18" charset="0"/>
              </a:rPr>
              <a:t> </a:t>
            </a:r>
            <a:endParaRPr lang="fr-FR" altLang="en-US" sz="2000">
              <a:solidFill>
                <a:srgbClr val="000000"/>
              </a:solidFill>
            </a:endParaRPr>
          </a:p>
        </p:txBody>
      </p:sp>
      <p:sp>
        <p:nvSpPr>
          <p:cNvPr id="159103" name="Rectangle 383"/>
          <p:cNvSpPr>
            <a:spLocks noChangeArrowheads="1"/>
          </p:cNvSpPr>
          <p:nvPr/>
        </p:nvSpPr>
        <p:spPr bwMode="auto">
          <a:xfrm rot="-5400000">
            <a:off x="6884987" y="3225801"/>
            <a:ext cx="428625" cy="307975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r>
              <a:rPr lang="fr-FR" altLang="en-US" sz="16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Töù giaùc ABDC noäi tieáp ñöôøng troøn</a:t>
            </a:r>
            <a:r>
              <a:rPr lang="fr-FR" altLang="en-US" sz="1600">
                <a:solidFill>
                  <a:srgbClr val="FFFF66"/>
                </a:solidFill>
                <a:latin typeface="VNI-Times" pitchFamily="2" charset="0"/>
                <a:cs typeface="Times New Roman" pitchFamily="18" charset="0"/>
              </a:rPr>
              <a:t>.</a:t>
            </a:r>
            <a:endParaRPr lang="fr-FR" altLang="en-US" sz="1600">
              <a:solidFill>
                <a:srgbClr val="FFFF66"/>
              </a:solidFill>
            </a:endParaRPr>
          </a:p>
        </p:txBody>
      </p:sp>
      <p:graphicFrame>
        <p:nvGraphicFramePr>
          <p:cNvPr id="159116" name="Object 396"/>
          <p:cNvGraphicFramePr>
            <a:graphicFrameLocks noGrp="1" noChangeAspect="1"/>
          </p:cNvGraphicFramePr>
          <p:nvPr>
            <p:ph sz="half" idx="1"/>
          </p:nvPr>
        </p:nvGraphicFramePr>
        <p:xfrm>
          <a:off x="5675313" y="2066925"/>
          <a:ext cx="16430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4" name="Equation" r:id="rId9" imgW="1142930" imgH="266694" progId="Equation.DSMT4">
                  <p:embed/>
                </p:oleObj>
              </mc:Choice>
              <mc:Fallback>
                <p:oleObj name="Equation" r:id="rId9" imgW="1142930" imgH="266694" progId="Equation.DSMT4">
                  <p:embed/>
                  <p:pic>
                    <p:nvPicPr>
                      <p:cNvPr id="0" name="Object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2066925"/>
                        <a:ext cx="1643062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6" name="Rectangle 398"/>
          <p:cNvSpPr>
            <a:spLocks noChangeArrowheads="1"/>
          </p:cNvSpPr>
          <p:nvPr/>
        </p:nvSpPr>
        <p:spPr bwMode="auto">
          <a:xfrm rot="-5400000">
            <a:off x="8225631" y="997744"/>
            <a:ext cx="492125" cy="515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fr-FR" altLang="en-US" sz="20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 60</a:t>
            </a:r>
            <a:r>
              <a:rPr lang="fr-FR" altLang="en-US" sz="2000" baseline="300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0</a:t>
            </a:r>
            <a:r>
              <a:rPr lang="fr-FR" altLang="en-US" sz="2000">
                <a:solidFill>
                  <a:srgbClr val="000000"/>
                </a:solidFill>
                <a:latin typeface="VNI-Times" pitchFamily="2" charset="0"/>
                <a:cs typeface="Times New Roman" pitchFamily="18" charset="0"/>
              </a:rPr>
              <a:t> </a:t>
            </a:r>
            <a:endParaRPr lang="fr-FR" altLang="en-US" sz="2000">
              <a:solidFill>
                <a:srgbClr val="000000"/>
              </a:solidFill>
            </a:endParaRPr>
          </a:p>
        </p:txBody>
      </p:sp>
      <p:graphicFrame>
        <p:nvGraphicFramePr>
          <p:cNvPr id="75807" name="Object 4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032625" y="1066800"/>
          <a:ext cx="11699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5" name="Equation" r:id="rId11" imgW="1028745" imgH="266694" progId="Equation.DSMT4">
                  <p:embed/>
                </p:oleObj>
              </mc:Choice>
              <mc:Fallback>
                <p:oleObj name="Equation" r:id="rId11" imgW="1028745" imgH="266694" progId="Equation.DSMT4">
                  <p:embed/>
                  <p:pic>
                    <p:nvPicPr>
                      <p:cNvPr id="0" name="Object 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1066800"/>
                        <a:ext cx="1169988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135" name="Rectangle 415"/>
          <p:cNvSpPr>
            <a:spLocks noChangeArrowheads="1"/>
          </p:cNvSpPr>
          <p:nvPr/>
        </p:nvSpPr>
        <p:spPr bwMode="auto">
          <a:xfrm rot="-5400000">
            <a:off x="7458869" y="2016919"/>
            <a:ext cx="492125" cy="50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fr-FR" altLang="en-US" sz="20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 90</a:t>
            </a:r>
            <a:r>
              <a:rPr lang="fr-FR" altLang="en-US" sz="2000" baseline="300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0</a:t>
            </a:r>
            <a:r>
              <a:rPr lang="fr-FR" altLang="en-US" sz="2000">
                <a:solidFill>
                  <a:srgbClr val="000000"/>
                </a:solidFill>
                <a:latin typeface="VNI-Times" pitchFamily="2" charset="0"/>
                <a:cs typeface="Times New Roman" pitchFamily="18" charset="0"/>
              </a:rPr>
              <a:t> </a:t>
            </a:r>
            <a:endParaRPr lang="fr-FR" altLang="en-US" sz="2000">
              <a:solidFill>
                <a:srgbClr val="000000"/>
              </a:solidFill>
            </a:endParaRPr>
          </a:p>
        </p:txBody>
      </p:sp>
      <p:sp>
        <p:nvSpPr>
          <p:cNvPr id="75809" name="Rectangle 419"/>
          <p:cNvSpPr>
            <a:spLocks noChangeArrowheads="1"/>
          </p:cNvSpPr>
          <p:nvPr/>
        </p:nvSpPr>
        <p:spPr bwMode="auto">
          <a:xfrm>
            <a:off x="4848225" y="1106488"/>
            <a:ext cx="18732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>
                <a:solidFill>
                  <a:srgbClr val="FFFFFF"/>
                </a:solidFill>
                <a:latin typeface=".VnTime" pitchFamily="34" charset="0"/>
                <a:sym typeface="Symbol" pitchFamily="18" charset="2"/>
              </a:rPr>
              <a:t> </a:t>
            </a:r>
            <a:r>
              <a:rPr lang="en-US" altLang="en-US" sz="1600">
                <a:solidFill>
                  <a:srgbClr val="FFFFFF"/>
                </a:solidFill>
                <a:latin typeface="VNI-Times" pitchFamily="2" charset="0"/>
                <a:sym typeface="Symbol" pitchFamily="18" charset="2"/>
              </a:rPr>
              <a:t>vì</a:t>
            </a:r>
            <a:r>
              <a:rPr lang="en-US" altLang="en-US" sz="1600">
                <a:solidFill>
                  <a:srgbClr val="FFFFFF"/>
                </a:solidFill>
                <a:latin typeface=".VnTime" pitchFamily="34" charset="0"/>
                <a:sym typeface="Symbol" pitchFamily="18" charset="2"/>
              </a:rPr>
              <a:t>  ABC   </a:t>
            </a:r>
            <a:r>
              <a:rPr lang="en-US" altLang="en-US" sz="1600">
                <a:solidFill>
                  <a:srgbClr val="FFFFFF"/>
                </a:solidFill>
                <a:latin typeface="VNI-Times" pitchFamily="2" charset="0"/>
                <a:sym typeface="Symbol" pitchFamily="18" charset="2"/>
              </a:rPr>
              <a:t>ñeàu (gt)</a:t>
            </a:r>
          </a:p>
        </p:txBody>
      </p:sp>
      <p:sp>
        <p:nvSpPr>
          <p:cNvPr id="75810" name="Rectangle 421"/>
          <p:cNvSpPr>
            <a:spLocks noChangeArrowheads="1"/>
          </p:cNvSpPr>
          <p:nvPr/>
        </p:nvSpPr>
        <p:spPr bwMode="auto">
          <a:xfrm rot="-5400000">
            <a:off x="6668294" y="1086644"/>
            <a:ext cx="458788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/>
            <a:r>
              <a:rPr lang="en-US" altLang="en-US">
                <a:solidFill>
                  <a:srgbClr val="FFFFFF"/>
                </a:solidFill>
                <a:sym typeface="Symbol" pitchFamily="18" charset="2"/>
              </a:rPr>
              <a:t></a:t>
            </a:r>
          </a:p>
        </p:txBody>
      </p:sp>
      <p:sp>
        <p:nvSpPr>
          <p:cNvPr id="159143" name="Rectangle 423"/>
          <p:cNvSpPr>
            <a:spLocks noChangeArrowheads="1"/>
          </p:cNvSpPr>
          <p:nvPr/>
        </p:nvSpPr>
        <p:spPr bwMode="auto">
          <a:xfrm rot="-5400000">
            <a:off x="6392069" y="2631282"/>
            <a:ext cx="458787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altLang="en-US">
                <a:solidFill>
                  <a:srgbClr val="FFFFFF"/>
                </a:solidFill>
                <a:sym typeface="Symbol" pitchFamily="18" charset="2"/>
              </a:rPr>
              <a:t></a:t>
            </a:r>
          </a:p>
        </p:txBody>
      </p:sp>
      <p:grpSp>
        <p:nvGrpSpPr>
          <p:cNvPr id="159148" name="Group 428"/>
          <p:cNvGrpSpPr>
            <a:grpSpLocks/>
          </p:cNvGrpSpPr>
          <p:nvPr/>
        </p:nvGrpSpPr>
        <p:grpSpPr bwMode="auto">
          <a:xfrm>
            <a:off x="6743700" y="2559050"/>
            <a:ext cx="1978025" cy="469900"/>
            <a:chOff x="4128" y="1438"/>
            <a:chExt cx="1246" cy="296"/>
          </a:xfrm>
        </p:grpSpPr>
        <p:sp>
          <p:nvSpPr>
            <p:cNvPr id="75865" name="Rectangle 362"/>
            <p:cNvSpPr>
              <a:spLocks noChangeArrowheads="1"/>
            </p:cNvSpPr>
            <p:nvPr/>
          </p:nvSpPr>
          <p:spPr bwMode="auto">
            <a:xfrm rot="-5400000">
              <a:off x="4687" y="1041"/>
              <a:ext cx="289" cy="10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 wrap="none" anchor="ctr">
              <a:spAutoFit/>
            </a:bodyPr>
            <a:lstStyle/>
            <a:p>
              <a:r>
                <a:rPr lang="fr-FR" altLang="en-US">
                  <a:solidFill>
                    <a:srgbClr val="FFFFFF"/>
                  </a:solidFill>
                  <a:latin typeface="VNI-Meli" pitchFamily="2" charset="0"/>
                </a:rPr>
                <a:t>DBC caân taïi D.</a:t>
              </a:r>
            </a:p>
          </p:txBody>
        </p:sp>
        <p:sp>
          <p:nvSpPr>
            <p:cNvPr id="75866" name="Rectangle 427"/>
            <p:cNvSpPr>
              <a:spLocks noChangeArrowheads="1"/>
            </p:cNvSpPr>
            <p:nvPr/>
          </p:nvSpPr>
          <p:spPr bwMode="auto">
            <a:xfrm rot="-5400000">
              <a:off x="4056" y="1517"/>
              <a:ext cx="289" cy="1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algn="ctr"/>
              <a:r>
                <a:rPr lang="en-US" altLang="en-US">
                  <a:solidFill>
                    <a:srgbClr val="FFFFFF"/>
                  </a:solidFill>
                  <a:sym typeface="Symbol" pitchFamily="18" charset="2"/>
                </a:rPr>
                <a:t></a:t>
              </a:r>
            </a:p>
          </p:txBody>
        </p:sp>
      </p:grpSp>
      <p:sp>
        <p:nvSpPr>
          <p:cNvPr id="159164" name="Rectangle 444"/>
          <p:cNvSpPr>
            <a:spLocks noChangeArrowheads="1"/>
          </p:cNvSpPr>
          <p:nvPr/>
        </p:nvSpPr>
        <p:spPr bwMode="auto">
          <a:xfrm rot="-5400000">
            <a:off x="6615906" y="3810794"/>
            <a:ext cx="492125" cy="896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fr-FR" altLang="en-US" sz="20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=180</a:t>
            </a:r>
            <a:r>
              <a:rPr lang="fr-FR" altLang="en-US" sz="2000" baseline="300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0</a:t>
            </a:r>
            <a:r>
              <a:rPr lang="fr-FR" altLang="en-US" sz="2000">
                <a:solidFill>
                  <a:srgbClr val="000000"/>
                </a:solidFill>
                <a:latin typeface="VNI-Times" pitchFamily="2" charset="0"/>
                <a:cs typeface="Times New Roman" pitchFamily="18" charset="0"/>
              </a:rPr>
              <a:t> </a:t>
            </a:r>
            <a:endParaRPr lang="fr-FR" altLang="en-US" sz="2000">
              <a:solidFill>
                <a:srgbClr val="000000"/>
              </a:solidFill>
            </a:endParaRPr>
          </a:p>
        </p:txBody>
      </p:sp>
      <p:sp>
        <p:nvSpPr>
          <p:cNvPr id="75814" name="Rectangle 468"/>
          <p:cNvSpPr>
            <a:spLocks noChangeArrowheads="1"/>
          </p:cNvSpPr>
          <p:nvPr/>
        </p:nvSpPr>
        <p:spPr bwMode="auto">
          <a:xfrm>
            <a:off x="3502025" y="5181600"/>
            <a:ext cx="1079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200" b="1">
                <a:solidFill>
                  <a:srgbClr val="FFFFFF"/>
                </a:solidFill>
              </a:rPr>
              <a:t>D</a:t>
            </a:r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159195" name="Object 475"/>
          <p:cNvGraphicFramePr>
            <a:graphicFrameLocks noChangeAspect="1"/>
          </p:cNvGraphicFramePr>
          <p:nvPr/>
        </p:nvGraphicFramePr>
        <p:xfrm>
          <a:off x="5880100" y="5084763"/>
          <a:ext cx="561975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6" name="Equation" r:id="rId13" imgW="368140" imgH="215806" progId="Equation.DSMT4">
                  <p:embed/>
                </p:oleObj>
              </mc:Choice>
              <mc:Fallback>
                <p:oleObj name="Equation" r:id="rId13" imgW="368140" imgH="215806" progId="Equation.DSMT4">
                  <p:embed/>
                  <p:pic>
                    <p:nvPicPr>
                      <p:cNvPr id="0" name="Object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084763"/>
                        <a:ext cx="561975" cy="268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194" name="Object 474"/>
          <p:cNvGraphicFramePr>
            <a:graphicFrameLocks noChangeAspect="1"/>
          </p:cNvGraphicFramePr>
          <p:nvPr/>
        </p:nvGraphicFramePr>
        <p:xfrm>
          <a:off x="6492875" y="5080000"/>
          <a:ext cx="65246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7" name="Equation" r:id="rId15" imgW="495085" imgH="228501" progId="Equation.DSMT4">
                  <p:embed/>
                </p:oleObj>
              </mc:Choice>
              <mc:Fallback>
                <p:oleObj name="Equation" r:id="rId15" imgW="495085" imgH="228501" progId="Equation.DSMT4">
                  <p:embed/>
                  <p:pic>
                    <p:nvPicPr>
                      <p:cNvPr id="0" name="Object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75" y="5080000"/>
                        <a:ext cx="652463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17" name="Rectangle 476"/>
          <p:cNvSpPr>
            <a:spLocks noChangeArrowheads="1"/>
          </p:cNvSpPr>
          <p:nvPr/>
        </p:nvSpPr>
        <p:spPr bwMode="auto">
          <a:xfrm>
            <a:off x="6575425" y="-1066800"/>
            <a:ext cx="382588" cy="341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pPr algn="just"/>
            <a:r>
              <a:rPr lang="fr-FR" altLang="en-US" sz="1300">
                <a:solidFill>
                  <a:srgbClr val="000000"/>
                </a:solidFill>
                <a:latin typeface="VNI-Times" pitchFamily="2" charset="0"/>
                <a:cs typeface="Times New Roman" pitchFamily="18" charset="0"/>
              </a:rPr>
              <a:t>Vì  </a:t>
            </a: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159198" name="Rectangle 478"/>
          <p:cNvSpPr>
            <a:spLocks noChangeArrowheads="1"/>
          </p:cNvSpPr>
          <p:nvPr/>
        </p:nvSpPr>
        <p:spPr bwMode="auto">
          <a:xfrm rot="-5400000">
            <a:off x="6423819" y="4077494"/>
            <a:ext cx="1162050" cy="3970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pPr algn="just"/>
            <a:r>
              <a:rPr lang="fr-FR" altLang="en-US" sz="16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Neân töù giaùc ABDC noäi tieáp trong ñöôøng troøn ñöôøng kính AD .</a:t>
            </a:r>
          </a:p>
          <a:p>
            <a:pPr algn="just"/>
            <a:r>
              <a:rPr lang="fr-FR" altLang="en-US" sz="16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Vaäy, taâm cuûa ñöôøng troøn laø trung ñieåm cuûa AD.</a:t>
            </a:r>
            <a:endParaRPr lang="fr-FR" altLang="en-US" sz="1600">
              <a:solidFill>
                <a:srgbClr val="FFFFFF"/>
              </a:solidFill>
            </a:endParaRPr>
          </a:p>
        </p:txBody>
      </p:sp>
      <p:sp>
        <p:nvSpPr>
          <p:cNvPr id="159199" name="Rectangle 479"/>
          <p:cNvSpPr>
            <a:spLocks noChangeArrowheads="1"/>
          </p:cNvSpPr>
          <p:nvPr/>
        </p:nvSpPr>
        <p:spPr bwMode="auto">
          <a:xfrm rot="-5400000">
            <a:off x="7317581" y="4909345"/>
            <a:ext cx="492125" cy="71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r>
              <a:rPr lang="fr-FR" altLang="en-US" sz="20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= 90</a:t>
            </a:r>
            <a:r>
              <a:rPr lang="fr-FR" altLang="en-US" sz="2000" baseline="300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0</a:t>
            </a:r>
            <a:r>
              <a:rPr lang="fr-FR" altLang="en-US" sz="2000">
                <a:solidFill>
                  <a:srgbClr val="000000"/>
                </a:solidFill>
                <a:latin typeface="VNI-Times" pitchFamily="2" charset="0"/>
                <a:cs typeface="Times New Roman" pitchFamily="18" charset="0"/>
              </a:rPr>
              <a:t> </a:t>
            </a:r>
            <a:endParaRPr lang="fr-FR" altLang="en-US" sz="2000">
              <a:solidFill>
                <a:srgbClr val="000000"/>
              </a:solidFill>
            </a:endParaRPr>
          </a:p>
        </p:txBody>
      </p:sp>
      <p:sp>
        <p:nvSpPr>
          <p:cNvPr id="159200" name="Rectangle 480"/>
          <p:cNvSpPr>
            <a:spLocks noChangeArrowheads="1"/>
          </p:cNvSpPr>
          <p:nvPr/>
        </p:nvSpPr>
        <p:spPr bwMode="auto">
          <a:xfrm rot="-5400000">
            <a:off x="4999831" y="4582319"/>
            <a:ext cx="458788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altLang="en-US">
                <a:solidFill>
                  <a:srgbClr val="FFFFFF"/>
                </a:solidFill>
                <a:sym typeface="Symbol" pitchFamily="18" charset="2"/>
              </a:rPr>
              <a:t></a:t>
            </a:r>
          </a:p>
        </p:txBody>
      </p:sp>
      <p:sp>
        <p:nvSpPr>
          <p:cNvPr id="159207" name="Rectangle 487"/>
          <p:cNvSpPr>
            <a:spLocks noChangeArrowheads="1"/>
          </p:cNvSpPr>
          <p:nvPr/>
        </p:nvSpPr>
        <p:spPr bwMode="auto">
          <a:xfrm rot="-5400000">
            <a:off x="5353050" y="4778376"/>
            <a:ext cx="428625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fr-FR" altLang="en-US" sz="1600">
                <a:solidFill>
                  <a:srgbClr val="FFFFFF"/>
                </a:solidFill>
                <a:latin typeface="VNI-Times" pitchFamily="2" charset="0"/>
                <a:cs typeface="Times New Roman" pitchFamily="18" charset="0"/>
              </a:rPr>
              <a:t>b)    Vì </a:t>
            </a:r>
            <a:endParaRPr lang="fr-FR" altLang="en-US" sz="1600">
              <a:solidFill>
                <a:srgbClr val="000000"/>
              </a:solidFill>
            </a:endParaRPr>
          </a:p>
        </p:txBody>
      </p:sp>
      <p:sp>
        <p:nvSpPr>
          <p:cNvPr id="75822" name="Rectangle 489"/>
          <p:cNvSpPr>
            <a:spLocks noChangeArrowheads="1"/>
          </p:cNvSpPr>
          <p:nvPr/>
        </p:nvSpPr>
        <p:spPr bwMode="auto">
          <a:xfrm>
            <a:off x="317500" y="1130300"/>
            <a:ext cx="44831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defTabSz="177800"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olidFill>
                  <a:srgbClr val="FFFFFF"/>
                </a:solidFill>
                <a:latin typeface="VNI-Times" pitchFamily="2" charset="0"/>
              </a:rPr>
              <a:t>   Cho tam giaùc ñeàu ABC.treân nöûa maët phaúng bôø BC khoâng chöùa ñænh A,       laáy  ñieåm D sao cho DB = DC  </a:t>
            </a:r>
            <a:r>
              <a:rPr lang="en-US" altLang="en-US" sz="1600" b="1">
                <a:solidFill>
                  <a:srgbClr val="FFFFFF"/>
                </a:solidFill>
                <a:latin typeface="VNI-Times" pitchFamily="2" charset="0"/>
              </a:rPr>
              <a:t>vaø </a:t>
            </a:r>
          </a:p>
          <a:p>
            <a:pPr marL="342900" indent="-342900" algn="just" defTabSz="177800">
              <a:lnSpc>
                <a:spcPct val="90000"/>
              </a:lnSpc>
              <a:spcBef>
                <a:spcPct val="20000"/>
              </a:spcBef>
            </a:pPr>
            <a:endParaRPr lang="en-US" altLang="en-US" sz="1600" b="1">
              <a:solidFill>
                <a:srgbClr val="FFFFFF"/>
              </a:solidFill>
              <a:latin typeface="VNI-Times" pitchFamily="2" charset="0"/>
            </a:endParaRPr>
          </a:p>
          <a:p>
            <a:pPr marL="342900" indent="-342900" algn="just" defTabSz="177800"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olidFill>
                  <a:srgbClr val="FFFFFF"/>
                </a:solidFill>
                <a:latin typeface="VNI-Times" pitchFamily="2" charset="0"/>
              </a:rPr>
              <a:t> </a:t>
            </a:r>
          </a:p>
          <a:p>
            <a:pPr marL="342900" indent="-342900" algn="just" defTabSz="177800"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olidFill>
                  <a:srgbClr val="FFFFFF"/>
                </a:solidFill>
                <a:latin typeface="VNI-Times" pitchFamily="2" charset="0"/>
              </a:rPr>
              <a:t>a)  Chöùng minh ABCD laø töù giaùc noäi tieáp </a:t>
            </a:r>
          </a:p>
          <a:p>
            <a:pPr marL="342900" indent="-342900" algn="just" defTabSz="177800"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olidFill>
                  <a:srgbClr val="FFFFFF"/>
                </a:solidFill>
                <a:latin typeface="VNI-Times" pitchFamily="2" charset="0"/>
              </a:rPr>
              <a:t>b) Xaùc ñònh taâm cuûa  ñöôøng troøn ñi qua boán ñieåm A,B,C,D</a:t>
            </a:r>
          </a:p>
        </p:txBody>
      </p:sp>
      <p:graphicFrame>
        <p:nvGraphicFramePr>
          <p:cNvPr id="75823" name="Object 490"/>
          <p:cNvGraphicFramePr>
            <a:graphicFrameLocks noChangeAspect="1"/>
          </p:cNvGraphicFramePr>
          <p:nvPr/>
        </p:nvGraphicFramePr>
        <p:xfrm>
          <a:off x="3429000" y="2011363"/>
          <a:ext cx="12017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8" name="Equation" r:id="rId17" imgW="914290" imgH="361981" progId="Equation.DSMT4">
                  <p:embed/>
                </p:oleObj>
              </mc:Choice>
              <mc:Fallback>
                <p:oleObj name="Equation" r:id="rId17" imgW="914290" imgH="361981" progId="Equation.DSMT4">
                  <p:embed/>
                  <p:pic>
                    <p:nvPicPr>
                      <p:cNvPr id="0" name="Object 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11363"/>
                        <a:ext cx="1201738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24" name="Rectangle 491"/>
          <p:cNvSpPr>
            <a:spLocks noChangeArrowheads="1"/>
          </p:cNvSpPr>
          <p:nvPr/>
        </p:nvSpPr>
        <p:spPr bwMode="auto">
          <a:xfrm>
            <a:off x="5694363" y="609600"/>
            <a:ext cx="17018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u="sng">
                <a:solidFill>
                  <a:srgbClr val="FFFFFF"/>
                </a:solidFill>
                <a:latin typeface="VNI-Times" pitchFamily="2" charset="0"/>
                <a:sym typeface="Symbol" pitchFamily="18" charset="2"/>
              </a:rPr>
              <a:t>GIAÛI </a:t>
            </a:r>
          </a:p>
        </p:txBody>
      </p:sp>
      <p:sp>
        <p:nvSpPr>
          <p:cNvPr id="159215" name="Rectangle 495"/>
          <p:cNvSpPr>
            <a:spLocks noChangeArrowheads="1"/>
          </p:cNvSpPr>
          <p:nvPr/>
        </p:nvSpPr>
        <p:spPr bwMode="auto">
          <a:xfrm rot="-5400000">
            <a:off x="6441281" y="3018632"/>
            <a:ext cx="458787" cy="46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r>
              <a:rPr lang="fr-FR" altLang="en-US" sz="1400">
                <a:solidFill>
                  <a:srgbClr val="FFFFFF"/>
                </a:solidFill>
                <a:latin typeface="VNI-Times" pitchFamily="2" charset="0"/>
              </a:rPr>
              <a:t>Vaäy</a:t>
            </a:r>
            <a:r>
              <a:rPr lang="fr-FR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9216" name="Rectangle 496"/>
          <p:cNvSpPr>
            <a:spLocks noChangeArrowheads="1"/>
          </p:cNvSpPr>
          <p:nvPr/>
        </p:nvSpPr>
        <p:spPr bwMode="auto">
          <a:xfrm rot="-5400000">
            <a:off x="5106194" y="2064544"/>
            <a:ext cx="458788" cy="46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r>
              <a:rPr lang="fr-FR" altLang="en-US" sz="1400">
                <a:solidFill>
                  <a:srgbClr val="FFFFFF"/>
                </a:solidFill>
                <a:latin typeface="VNI-Times" pitchFamily="2" charset="0"/>
              </a:rPr>
              <a:t>Vaäy</a:t>
            </a:r>
            <a:r>
              <a:rPr lang="fr-FR" altLang="en-U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75827" name="Group 3"/>
          <p:cNvGrpSpPr>
            <a:grpSpLocks/>
          </p:cNvGrpSpPr>
          <p:nvPr/>
        </p:nvGrpSpPr>
        <p:grpSpPr bwMode="auto">
          <a:xfrm>
            <a:off x="1828800" y="3429000"/>
            <a:ext cx="2468563" cy="2651125"/>
            <a:chOff x="2479675" y="4608513"/>
            <a:chExt cx="1892300" cy="2058987"/>
          </a:xfrm>
        </p:grpSpPr>
        <p:sp>
          <p:nvSpPr>
            <p:cNvPr id="75831" name="AutoShape 446"/>
            <p:cNvSpPr>
              <a:spLocks noChangeAspect="1" noChangeArrowheads="1"/>
            </p:cNvSpPr>
            <p:nvPr/>
          </p:nvSpPr>
          <p:spPr bwMode="auto">
            <a:xfrm>
              <a:off x="2479675" y="4608513"/>
              <a:ext cx="1892300" cy="205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5832" name="Arc 447"/>
            <p:cNvSpPr>
              <a:spLocks/>
            </p:cNvSpPr>
            <p:nvPr/>
          </p:nvSpPr>
          <p:spPr bwMode="auto">
            <a:xfrm>
              <a:off x="2798763" y="6202363"/>
              <a:ext cx="138112" cy="71437"/>
            </a:xfrm>
            <a:custGeom>
              <a:avLst/>
              <a:gdLst>
                <a:gd name="T0" fmla="*/ 5629874 w 21600"/>
                <a:gd name="T1" fmla="*/ 0 h 11641"/>
                <a:gd name="T2" fmla="*/ 5008721 w 21600"/>
                <a:gd name="T3" fmla="*/ 2690225 h 11641"/>
                <a:gd name="T4" fmla="*/ 0 w 21600"/>
                <a:gd name="T5" fmla="*/ 385475 h 116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1641" fill="none" extrusionOk="0">
                  <a:moveTo>
                    <a:pt x="21535" y="0"/>
                  </a:moveTo>
                  <a:cubicBezTo>
                    <a:pt x="21578" y="554"/>
                    <a:pt x="21600" y="1111"/>
                    <a:pt x="21600" y="1668"/>
                  </a:cubicBezTo>
                  <a:cubicBezTo>
                    <a:pt x="21600" y="5140"/>
                    <a:pt x="20762" y="8561"/>
                    <a:pt x="19159" y="11640"/>
                  </a:cubicBezTo>
                </a:path>
                <a:path w="21600" h="11641" stroke="0" extrusionOk="0">
                  <a:moveTo>
                    <a:pt x="21535" y="0"/>
                  </a:moveTo>
                  <a:cubicBezTo>
                    <a:pt x="21578" y="554"/>
                    <a:pt x="21600" y="1111"/>
                    <a:pt x="21600" y="1668"/>
                  </a:cubicBezTo>
                  <a:cubicBezTo>
                    <a:pt x="21600" y="5140"/>
                    <a:pt x="20762" y="8561"/>
                    <a:pt x="19159" y="11640"/>
                  </a:cubicBezTo>
                  <a:lnTo>
                    <a:pt x="0" y="1668"/>
                  </a:lnTo>
                  <a:lnTo>
                    <a:pt x="21535" y="0"/>
                  </a:lnTo>
                  <a:close/>
                </a:path>
              </a:pathLst>
            </a:custGeom>
            <a:noFill/>
            <a:ln w="571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3" name="Arc 448"/>
            <p:cNvSpPr>
              <a:spLocks/>
            </p:cNvSpPr>
            <p:nvPr/>
          </p:nvSpPr>
          <p:spPr bwMode="auto">
            <a:xfrm>
              <a:off x="3862388" y="6197600"/>
              <a:ext cx="66675" cy="101600"/>
            </a:xfrm>
            <a:custGeom>
              <a:avLst/>
              <a:gdLst>
                <a:gd name="T0" fmla="*/ 322355 w 21600"/>
                <a:gd name="T1" fmla="*/ 904580 h 34050"/>
                <a:gd name="T2" fmla="*/ 185440 w 21600"/>
                <a:gd name="T3" fmla="*/ 0 h 34050"/>
                <a:gd name="T4" fmla="*/ 635305 w 21600"/>
                <a:gd name="T5" fmla="*/ 405192 h 340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4050" fill="none" extrusionOk="0">
                  <a:moveTo>
                    <a:pt x="10960" y="34049"/>
                  </a:moveTo>
                  <a:cubicBezTo>
                    <a:pt x="4186" y="30215"/>
                    <a:pt x="0" y="23034"/>
                    <a:pt x="0" y="15252"/>
                  </a:cubicBezTo>
                  <a:cubicBezTo>
                    <a:pt x="-1" y="9533"/>
                    <a:pt x="2267" y="4049"/>
                    <a:pt x="6305" y="0"/>
                  </a:cubicBezTo>
                </a:path>
                <a:path w="21600" h="34050" stroke="0" extrusionOk="0">
                  <a:moveTo>
                    <a:pt x="10960" y="34049"/>
                  </a:moveTo>
                  <a:cubicBezTo>
                    <a:pt x="4186" y="30215"/>
                    <a:pt x="0" y="23034"/>
                    <a:pt x="0" y="15252"/>
                  </a:cubicBezTo>
                  <a:cubicBezTo>
                    <a:pt x="-1" y="9533"/>
                    <a:pt x="2267" y="4049"/>
                    <a:pt x="6305" y="0"/>
                  </a:cubicBezTo>
                  <a:lnTo>
                    <a:pt x="21600" y="15252"/>
                  </a:lnTo>
                  <a:lnTo>
                    <a:pt x="10960" y="34049"/>
                  </a:lnTo>
                  <a:close/>
                </a:path>
              </a:pathLst>
            </a:custGeom>
            <a:noFill/>
            <a:ln w="571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4" name="Freeform 449"/>
            <p:cNvSpPr>
              <a:spLocks/>
            </p:cNvSpPr>
            <p:nvPr/>
          </p:nvSpPr>
          <p:spPr bwMode="auto">
            <a:xfrm>
              <a:off x="2589213" y="4908550"/>
              <a:ext cx="1697037" cy="1611313"/>
            </a:xfrm>
            <a:custGeom>
              <a:avLst/>
              <a:gdLst>
                <a:gd name="T0" fmla="*/ 2147483647 w 2660"/>
                <a:gd name="T1" fmla="*/ 2147483647 h 2860"/>
                <a:gd name="T2" fmla="*/ 2147483647 w 2660"/>
                <a:gd name="T3" fmla="*/ 2147483647 h 2860"/>
                <a:gd name="T4" fmla="*/ 2147483647 w 2660"/>
                <a:gd name="T5" fmla="*/ 2147483647 h 2860"/>
                <a:gd name="T6" fmla="*/ 2147483647 w 2660"/>
                <a:gd name="T7" fmla="*/ 2147483647 h 2860"/>
                <a:gd name="T8" fmla="*/ 2147483647 w 2660"/>
                <a:gd name="T9" fmla="*/ 2147483647 h 2860"/>
                <a:gd name="T10" fmla="*/ 2147483647 w 2660"/>
                <a:gd name="T11" fmla="*/ 2147483647 h 2860"/>
                <a:gd name="T12" fmla="*/ 2147483647 w 2660"/>
                <a:gd name="T13" fmla="*/ 2147483647 h 2860"/>
                <a:gd name="T14" fmla="*/ 2147483647 w 2660"/>
                <a:gd name="T15" fmla="*/ 2147483647 h 2860"/>
                <a:gd name="T16" fmla="*/ 2147483647 w 2660"/>
                <a:gd name="T17" fmla="*/ 2147483647 h 2860"/>
                <a:gd name="T18" fmla="*/ 2147483647 w 2660"/>
                <a:gd name="T19" fmla="*/ 2147483647 h 2860"/>
                <a:gd name="T20" fmla="*/ 2147483647 w 2660"/>
                <a:gd name="T21" fmla="*/ 2147483647 h 2860"/>
                <a:gd name="T22" fmla="*/ 2147483647 w 2660"/>
                <a:gd name="T23" fmla="*/ 2147483647 h 2860"/>
                <a:gd name="T24" fmla="*/ 2147483647 w 2660"/>
                <a:gd name="T25" fmla="*/ 2147483647 h 2860"/>
                <a:gd name="T26" fmla="*/ 2147483647 w 2660"/>
                <a:gd name="T27" fmla="*/ 2147483647 h 2860"/>
                <a:gd name="T28" fmla="*/ 2147483647 w 2660"/>
                <a:gd name="T29" fmla="*/ 2147483647 h 2860"/>
                <a:gd name="T30" fmla="*/ 2147483647 w 2660"/>
                <a:gd name="T31" fmla="*/ 2147483647 h 2860"/>
                <a:gd name="T32" fmla="*/ 2147483647 w 2660"/>
                <a:gd name="T33" fmla="*/ 2147483647 h 2860"/>
                <a:gd name="T34" fmla="*/ 2147483647 w 2660"/>
                <a:gd name="T35" fmla="*/ 2147483647 h 2860"/>
                <a:gd name="T36" fmla="*/ 2147483647 w 2660"/>
                <a:gd name="T37" fmla="*/ 2147483647 h 2860"/>
                <a:gd name="T38" fmla="*/ 2147483647 w 2660"/>
                <a:gd name="T39" fmla="*/ 2147483647 h 2860"/>
                <a:gd name="T40" fmla="*/ 2147483647 w 2660"/>
                <a:gd name="T41" fmla="*/ 2147483647 h 2860"/>
                <a:gd name="T42" fmla="*/ 2147483647 w 2660"/>
                <a:gd name="T43" fmla="*/ 2147483647 h 2860"/>
                <a:gd name="T44" fmla="*/ 2147483647 w 2660"/>
                <a:gd name="T45" fmla="*/ 2147483647 h 2860"/>
                <a:gd name="T46" fmla="*/ 2147483647 w 2660"/>
                <a:gd name="T47" fmla="*/ 2147483647 h 2860"/>
                <a:gd name="T48" fmla="*/ 2147483647 w 2660"/>
                <a:gd name="T49" fmla="*/ 2147483647 h 2860"/>
                <a:gd name="T50" fmla="*/ 2147483647 w 2660"/>
                <a:gd name="T51" fmla="*/ 2147483647 h 2860"/>
                <a:gd name="T52" fmla="*/ 2147483647 w 2660"/>
                <a:gd name="T53" fmla="*/ 2147483647 h 2860"/>
                <a:gd name="T54" fmla="*/ 0 w 2660"/>
                <a:gd name="T55" fmla="*/ 2147483647 h 2860"/>
                <a:gd name="T56" fmla="*/ 2147483647 w 2660"/>
                <a:gd name="T57" fmla="*/ 2147483647 h 2860"/>
                <a:gd name="T58" fmla="*/ 2147483647 w 2660"/>
                <a:gd name="T59" fmla="*/ 2147483647 h 2860"/>
                <a:gd name="T60" fmla="*/ 2147483647 w 2660"/>
                <a:gd name="T61" fmla="*/ 2147483647 h 2860"/>
                <a:gd name="T62" fmla="*/ 2147483647 w 2660"/>
                <a:gd name="T63" fmla="*/ 2147483647 h 2860"/>
                <a:gd name="T64" fmla="*/ 2147483647 w 2660"/>
                <a:gd name="T65" fmla="*/ 2147483647 h 2860"/>
                <a:gd name="T66" fmla="*/ 2147483647 w 2660"/>
                <a:gd name="T67" fmla="*/ 2147483647 h 2860"/>
                <a:gd name="T68" fmla="*/ 2147483647 w 2660"/>
                <a:gd name="T69" fmla="*/ 2147483647 h 2860"/>
                <a:gd name="T70" fmla="*/ 2147483647 w 2660"/>
                <a:gd name="T71" fmla="*/ 2147483647 h 2860"/>
                <a:gd name="T72" fmla="*/ 2147483647 w 2660"/>
                <a:gd name="T73" fmla="*/ 2147483647 h 2860"/>
                <a:gd name="T74" fmla="*/ 2147483647 w 2660"/>
                <a:gd name="T75" fmla="*/ 2147483647 h 2860"/>
                <a:gd name="T76" fmla="*/ 2147483647 w 2660"/>
                <a:gd name="T77" fmla="*/ 2147483647 h 2860"/>
                <a:gd name="T78" fmla="*/ 2147483647 w 2660"/>
                <a:gd name="T79" fmla="*/ 2147483647 h 2860"/>
                <a:gd name="T80" fmla="*/ 2147483647 w 2660"/>
                <a:gd name="T81" fmla="*/ 2147483647 h 2860"/>
                <a:gd name="T82" fmla="*/ 2147483647 w 2660"/>
                <a:gd name="T83" fmla="*/ 0 h 2860"/>
                <a:gd name="T84" fmla="*/ 2147483647 w 2660"/>
                <a:gd name="T85" fmla="*/ 0 h 2860"/>
                <a:gd name="T86" fmla="*/ 2147483647 w 2660"/>
                <a:gd name="T87" fmla="*/ 2147483647 h 2860"/>
                <a:gd name="T88" fmla="*/ 2147483647 w 2660"/>
                <a:gd name="T89" fmla="*/ 2147483647 h 2860"/>
                <a:gd name="T90" fmla="*/ 2147483647 w 2660"/>
                <a:gd name="T91" fmla="*/ 2147483647 h 2860"/>
                <a:gd name="T92" fmla="*/ 2147483647 w 2660"/>
                <a:gd name="T93" fmla="*/ 2147483647 h 2860"/>
                <a:gd name="T94" fmla="*/ 2147483647 w 2660"/>
                <a:gd name="T95" fmla="*/ 2147483647 h 2860"/>
                <a:gd name="T96" fmla="*/ 2147483647 w 2660"/>
                <a:gd name="T97" fmla="*/ 2147483647 h 2860"/>
                <a:gd name="T98" fmla="*/ 2147483647 w 2660"/>
                <a:gd name="T99" fmla="*/ 2147483647 h 2860"/>
                <a:gd name="T100" fmla="*/ 2147483647 w 2660"/>
                <a:gd name="T101" fmla="*/ 2147483647 h 2860"/>
                <a:gd name="T102" fmla="*/ 2147483647 w 2660"/>
                <a:gd name="T103" fmla="*/ 2147483647 h 2860"/>
                <a:gd name="T104" fmla="*/ 2147483647 w 2660"/>
                <a:gd name="T105" fmla="*/ 2147483647 h 2860"/>
                <a:gd name="T106" fmla="*/ 2147483647 w 2660"/>
                <a:gd name="T107" fmla="*/ 2147483647 h 2860"/>
                <a:gd name="T108" fmla="*/ 2147483647 w 2660"/>
                <a:gd name="T109" fmla="*/ 2147483647 h 2860"/>
                <a:gd name="T110" fmla="*/ 2147483647 w 2660"/>
                <a:gd name="T111" fmla="*/ 2147483647 h 28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660" h="2860">
                  <a:moveTo>
                    <a:pt x="2660" y="1430"/>
                  </a:moveTo>
                  <a:lnTo>
                    <a:pt x="2660" y="1469"/>
                  </a:lnTo>
                  <a:lnTo>
                    <a:pt x="2660" y="1509"/>
                  </a:lnTo>
                  <a:lnTo>
                    <a:pt x="2651" y="1549"/>
                  </a:lnTo>
                  <a:lnTo>
                    <a:pt x="2651" y="1589"/>
                  </a:lnTo>
                  <a:lnTo>
                    <a:pt x="2641" y="1628"/>
                  </a:lnTo>
                  <a:lnTo>
                    <a:pt x="2641" y="1668"/>
                  </a:lnTo>
                  <a:lnTo>
                    <a:pt x="2632" y="1708"/>
                  </a:lnTo>
                  <a:lnTo>
                    <a:pt x="2623" y="1747"/>
                  </a:lnTo>
                  <a:lnTo>
                    <a:pt x="2614" y="1787"/>
                  </a:lnTo>
                  <a:lnTo>
                    <a:pt x="2605" y="1827"/>
                  </a:lnTo>
                  <a:lnTo>
                    <a:pt x="2595" y="1857"/>
                  </a:lnTo>
                  <a:lnTo>
                    <a:pt x="2586" y="1896"/>
                  </a:lnTo>
                  <a:lnTo>
                    <a:pt x="2568" y="1936"/>
                  </a:lnTo>
                  <a:lnTo>
                    <a:pt x="2558" y="1976"/>
                  </a:lnTo>
                  <a:lnTo>
                    <a:pt x="2540" y="2016"/>
                  </a:lnTo>
                  <a:lnTo>
                    <a:pt x="2531" y="2045"/>
                  </a:lnTo>
                  <a:lnTo>
                    <a:pt x="2512" y="2085"/>
                  </a:lnTo>
                  <a:lnTo>
                    <a:pt x="2494" y="2115"/>
                  </a:lnTo>
                  <a:lnTo>
                    <a:pt x="2475" y="2155"/>
                  </a:lnTo>
                  <a:lnTo>
                    <a:pt x="2457" y="2184"/>
                  </a:lnTo>
                  <a:lnTo>
                    <a:pt x="2438" y="2224"/>
                  </a:lnTo>
                  <a:lnTo>
                    <a:pt x="2420" y="2254"/>
                  </a:lnTo>
                  <a:lnTo>
                    <a:pt x="2392" y="2284"/>
                  </a:lnTo>
                  <a:lnTo>
                    <a:pt x="2374" y="2314"/>
                  </a:lnTo>
                  <a:lnTo>
                    <a:pt x="2346" y="2343"/>
                  </a:lnTo>
                  <a:lnTo>
                    <a:pt x="2327" y="2373"/>
                  </a:lnTo>
                  <a:lnTo>
                    <a:pt x="2300" y="2403"/>
                  </a:lnTo>
                  <a:lnTo>
                    <a:pt x="2272" y="2433"/>
                  </a:lnTo>
                  <a:lnTo>
                    <a:pt x="2244" y="2463"/>
                  </a:lnTo>
                  <a:lnTo>
                    <a:pt x="2217" y="2492"/>
                  </a:lnTo>
                  <a:lnTo>
                    <a:pt x="2189" y="2522"/>
                  </a:lnTo>
                  <a:lnTo>
                    <a:pt x="2161" y="2542"/>
                  </a:lnTo>
                  <a:lnTo>
                    <a:pt x="2133" y="2572"/>
                  </a:lnTo>
                  <a:lnTo>
                    <a:pt x="2106" y="2592"/>
                  </a:lnTo>
                  <a:lnTo>
                    <a:pt x="2069" y="2611"/>
                  </a:lnTo>
                  <a:lnTo>
                    <a:pt x="2041" y="2631"/>
                  </a:lnTo>
                  <a:lnTo>
                    <a:pt x="2013" y="2661"/>
                  </a:lnTo>
                  <a:lnTo>
                    <a:pt x="1976" y="2681"/>
                  </a:lnTo>
                  <a:lnTo>
                    <a:pt x="1949" y="2691"/>
                  </a:lnTo>
                  <a:lnTo>
                    <a:pt x="1912" y="2711"/>
                  </a:lnTo>
                  <a:lnTo>
                    <a:pt x="1875" y="2731"/>
                  </a:lnTo>
                  <a:lnTo>
                    <a:pt x="1847" y="2751"/>
                  </a:lnTo>
                  <a:lnTo>
                    <a:pt x="1810" y="2760"/>
                  </a:lnTo>
                  <a:lnTo>
                    <a:pt x="1773" y="2780"/>
                  </a:lnTo>
                  <a:lnTo>
                    <a:pt x="1736" y="2790"/>
                  </a:lnTo>
                  <a:lnTo>
                    <a:pt x="1709" y="2800"/>
                  </a:lnTo>
                  <a:lnTo>
                    <a:pt x="1672" y="2810"/>
                  </a:lnTo>
                  <a:lnTo>
                    <a:pt x="1635" y="2820"/>
                  </a:lnTo>
                  <a:lnTo>
                    <a:pt x="1598" y="2830"/>
                  </a:lnTo>
                  <a:lnTo>
                    <a:pt x="1561" y="2840"/>
                  </a:lnTo>
                  <a:lnTo>
                    <a:pt x="1524" y="2840"/>
                  </a:lnTo>
                  <a:lnTo>
                    <a:pt x="1487" y="2850"/>
                  </a:lnTo>
                  <a:lnTo>
                    <a:pt x="1450" y="2850"/>
                  </a:lnTo>
                  <a:lnTo>
                    <a:pt x="1413" y="2860"/>
                  </a:lnTo>
                  <a:lnTo>
                    <a:pt x="1376" y="2860"/>
                  </a:lnTo>
                  <a:lnTo>
                    <a:pt x="1339" y="2860"/>
                  </a:lnTo>
                  <a:lnTo>
                    <a:pt x="1302" y="2860"/>
                  </a:lnTo>
                  <a:lnTo>
                    <a:pt x="1265" y="2860"/>
                  </a:lnTo>
                  <a:lnTo>
                    <a:pt x="1228" y="2850"/>
                  </a:lnTo>
                  <a:lnTo>
                    <a:pt x="1191" y="2850"/>
                  </a:lnTo>
                  <a:lnTo>
                    <a:pt x="1154" y="2850"/>
                  </a:lnTo>
                  <a:lnTo>
                    <a:pt x="1117" y="2840"/>
                  </a:lnTo>
                  <a:lnTo>
                    <a:pt x="1080" y="2830"/>
                  </a:lnTo>
                  <a:lnTo>
                    <a:pt x="1044" y="2820"/>
                  </a:lnTo>
                  <a:lnTo>
                    <a:pt x="1007" y="2820"/>
                  </a:lnTo>
                  <a:lnTo>
                    <a:pt x="970" y="2810"/>
                  </a:lnTo>
                  <a:lnTo>
                    <a:pt x="933" y="2790"/>
                  </a:lnTo>
                  <a:lnTo>
                    <a:pt x="905" y="2780"/>
                  </a:lnTo>
                  <a:lnTo>
                    <a:pt x="868" y="2770"/>
                  </a:lnTo>
                  <a:lnTo>
                    <a:pt x="831" y="2751"/>
                  </a:lnTo>
                  <a:lnTo>
                    <a:pt x="794" y="2741"/>
                  </a:lnTo>
                  <a:lnTo>
                    <a:pt x="766" y="2721"/>
                  </a:lnTo>
                  <a:lnTo>
                    <a:pt x="729" y="2701"/>
                  </a:lnTo>
                  <a:lnTo>
                    <a:pt x="702" y="2691"/>
                  </a:lnTo>
                  <a:lnTo>
                    <a:pt x="665" y="2671"/>
                  </a:lnTo>
                  <a:lnTo>
                    <a:pt x="637" y="2651"/>
                  </a:lnTo>
                  <a:lnTo>
                    <a:pt x="600" y="2621"/>
                  </a:lnTo>
                  <a:lnTo>
                    <a:pt x="572" y="2602"/>
                  </a:lnTo>
                  <a:lnTo>
                    <a:pt x="545" y="2582"/>
                  </a:lnTo>
                  <a:lnTo>
                    <a:pt x="508" y="2552"/>
                  </a:lnTo>
                  <a:lnTo>
                    <a:pt x="480" y="2532"/>
                  </a:lnTo>
                  <a:lnTo>
                    <a:pt x="452" y="2502"/>
                  </a:lnTo>
                  <a:lnTo>
                    <a:pt x="425" y="2482"/>
                  </a:lnTo>
                  <a:lnTo>
                    <a:pt x="397" y="2453"/>
                  </a:lnTo>
                  <a:lnTo>
                    <a:pt x="378" y="2423"/>
                  </a:lnTo>
                  <a:lnTo>
                    <a:pt x="351" y="2393"/>
                  </a:lnTo>
                  <a:lnTo>
                    <a:pt x="323" y="2363"/>
                  </a:lnTo>
                  <a:lnTo>
                    <a:pt x="305" y="2333"/>
                  </a:lnTo>
                  <a:lnTo>
                    <a:pt x="277" y="2304"/>
                  </a:lnTo>
                  <a:lnTo>
                    <a:pt x="258" y="2274"/>
                  </a:lnTo>
                  <a:lnTo>
                    <a:pt x="231" y="2234"/>
                  </a:lnTo>
                  <a:lnTo>
                    <a:pt x="212" y="2204"/>
                  </a:lnTo>
                  <a:lnTo>
                    <a:pt x="194" y="2175"/>
                  </a:lnTo>
                  <a:lnTo>
                    <a:pt x="175" y="2135"/>
                  </a:lnTo>
                  <a:lnTo>
                    <a:pt x="157" y="2105"/>
                  </a:lnTo>
                  <a:lnTo>
                    <a:pt x="138" y="2065"/>
                  </a:lnTo>
                  <a:lnTo>
                    <a:pt x="120" y="2026"/>
                  </a:lnTo>
                  <a:lnTo>
                    <a:pt x="111" y="1996"/>
                  </a:lnTo>
                  <a:lnTo>
                    <a:pt x="92" y="1956"/>
                  </a:lnTo>
                  <a:lnTo>
                    <a:pt x="83" y="1916"/>
                  </a:lnTo>
                  <a:lnTo>
                    <a:pt x="74" y="1877"/>
                  </a:lnTo>
                  <a:lnTo>
                    <a:pt x="55" y="1847"/>
                  </a:lnTo>
                  <a:lnTo>
                    <a:pt x="46" y="1807"/>
                  </a:lnTo>
                  <a:lnTo>
                    <a:pt x="37" y="1767"/>
                  </a:lnTo>
                  <a:lnTo>
                    <a:pt x="27" y="1728"/>
                  </a:lnTo>
                  <a:lnTo>
                    <a:pt x="27" y="1688"/>
                  </a:lnTo>
                  <a:lnTo>
                    <a:pt x="18" y="1648"/>
                  </a:lnTo>
                  <a:lnTo>
                    <a:pt x="9" y="1608"/>
                  </a:lnTo>
                  <a:lnTo>
                    <a:pt x="9" y="1569"/>
                  </a:lnTo>
                  <a:lnTo>
                    <a:pt x="9" y="1529"/>
                  </a:lnTo>
                  <a:lnTo>
                    <a:pt x="0" y="1489"/>
                  </a:lnTo>
                  <a:lnTo>
                    <a:pt x="0" y="1450"/>
                  </a:lnTo>
                  <a:lnTo>
                    <a:pt x="0" y="1410"/>
                  </a:lnTo>
                  <a:lnTo>
                    <a:pt x="0" y="1370"/>
                  </a:lnTo>
                  <a:lnTo>
                    <a:pt x="9" y="1330"/>
                  </a:lnTo>
                  <a:lnTo>
                    <a:pt x="9" y="1291"/>
                  </a:lnTo>
                  <a:lnTo>
                    <a:pt x="9" y="1251"/>
                  </a:lnTo>
                  <a:lnTo>
                    <a:pt x="18" y="1211"/>
                  </a:lnTo>
                  <a:lnTo>
                    <a:pt x="27" y="1171"/>
                  </a:lnTo>
                  <a:lnTo>
                    <a:pt x="27" y="1132"/>
                  </a:lnTo>
                  <a:lnTo>
                    <a:pt x="37" y="1092"/>
                  </a:lnTo>
                  <a:lnTo>
                    <a:pt x="46" y="1052"/>
                  </a:lnTo>
                  <a:lnTo>
                    <a:pt x="55" y="1013"/>
                  </a:lnTo>
                  <a:lnTo>
                    <a:pt x="74" y="983"/>
                  </a:lnTo>
                  <a:lnTo>
                    <a:pt x="83" y="943"/>
                  </a:lnTo>
                  <a:lnTo>
                    <a:pt x="92" y="903"/>
                  </a:lnTo>
                  <a:lnTo>
                    <a:pt x="111" y="864"/>
                  </a:lnTo>
                  <a:lnTo>
                    <a:pt x="120" y="834"/>
                  </a:lnTo>
                  <a:lnTo>
                    <a:pt x="138" y="794"/>
                  </a:lnTo>
                  <a:lnTo>
                    <a:pt x="157" y="754"/>
                  </a:lnTo>
                  <a:lnTo>
                    <a:pt x="175" y="725"/>
                  </a:lnTo>
                  <a:lnTo>
                    <a:pt x="194" y="685"/>
                  </a:lnTo>
                  <a:lnTo>
                    <a:pt x="212" y="655"/>
                  </a:lnTo>
                  <a:lnTo>
                    <a:pt x="231" y="625"/>
                  </a:lnTo>
                  <a:lnTo>
                    <a:pt x="258" y="586"/>
                  </a:lnTo>
                  <a:lnTo>
                    <a:pt x="277" y="556"/>
                  </a:lnTo>
                  <a:lnTo>
                    <a:pt x="305" y="526"/>
                  </a:lnTo>
                  <a:lnTo>
                    <a:pt x="323" y="496"/>
                  </a:lnTo>
                  <a:lnTo>
                    <a:pt x="351" y="466"/>
                  </a:lnTo>
                  <a:lnTo>
                    <a:pt x="378" y="437"/>
                  </a:lnTo>
                  <a:lnTo>
                    <a:pt x="397" y="407"/>
                  </a:lnTo>
                  <a:lnTo>
                    <a:pt x="425" y="377"/>
                  </a:lnTo>
                  <a:lnTo>
                    <a:pt x="452" y="357"/>
                  </a:lnTo>
                  <a:lnTo>
                    <a:pt x="480" y="327"/>
                  </a:lnTo>
                  <a:lnTo>
                    <a:pt x="508" y="307"/>
                  </a:lnTo>
                  <a:lnTo>
                    <a:pt x="545" y="278"/>
                  </a:lnTo>
                  <a:lnTo>
                    <a:pt x="572" y="258"/>
                  </a:lnTo>
                  <a:lnTo>
                    <a:pt x="600" y="238"/>
                  </a:lnTo>
                  <a:lnTo>
                    <a:pt x="637" y="208"/>
                  </a:lnTo>
                  <a:lnTo>
                    <a:pt x="665" y="188"/>
                  </a:lnTo>
                  <a:lnTo>
                    <a:pt x="702" y="168"/>
                  </a:lnTo>
                  <a:lnTo>
                    <a:pt x="729" y="158"/>
                  </a:lnTo>
                  <a:lnTo>
                    <a:pt x="766" y="139"/>
                  </a:lnTo>
                  <a:lnTo>
                    <a:pt x="794" y="119"/>
                  </a:lnTo>
                  <a:lnTo>
                    <a:pt x="831" y="109"/>
                  </a:lnTo>
                  <a:lnTo>
                    <a:pt x="868" y="89"/>
                  </a:lnTo>
                  <a:lnTo>
                    <a:pt x="905" y="79"/>
                  </a:lnTo>
                  <a:lnTo>
                    <a:pt x="933" y="69"/>
                  </a:lnTo>
                  <a:lnTo>
                    <a:pt x="970" y="49"/>
                  </a:lnTo>
                  <a:lnTo>
                    <a:pt x="1007" y="39"/>
                  </a:lnTo>
                  <a:lnTo>
                    <a:pt x="1044" y="39"/>
                  </a:lnTo>
                  <a:lnTo>
                    <a:pt x="1080" y="29"/>
                  </a:lnTo>
                  <a:lnTo>
                    <a:pt x="1117" y="19"/>
                  </a:lnTo>
                  <a:lnTo>
                    <a:pt x="1154" y="10"/>
                  </a:lnTo>
                  <a:lnTo>
                    <a:pt x="1191" y="10"/>
                  </a:lnTo>
                  <a:lnTo>
                    <a:pt x="1228" y="10"/>
                  </a:lnTo>
                  <a:lnTo>
                    <a:pt x="1265" y="0"/>
                  </a:lnTo>
                  <a:lnTo>
                    <a:pt x="1302" y="0"/>
                  </a:lnTo>
                  <a:lnTo>
                    <a:pt x="1339" y="0"/>
                  </a:lnTo>
                  <a:lnTo>
                    <a:pt x="1376" y="0"/>
                  </a:lnTo>
                  <a:lnTo>
                    <a:pt x="1413" y="0"/>
                  </a:lnTo>
                  <a:lnTo>
                    <a:pt x="1450" y="10"/>
                  </a:lnTo>
                  <a:lnTo>
                    <a:pt x="1487" y="10"/>
                  </a:lnTo>
                  <a:lnTo>
                    <a:pt x="1524" y="19"/>
                  </a:lnTo>
                  <a:lnTo>
                    <a:pt x="1561" y="19"/>
                  </a:lnTo>
                  <a:lnTo>
                    <a:pt x="1598" y="29"/>
                  </a:lnTo>
                  <a:lnTo>
                    <a:pt x="1635" y="39"/>
                  </a:lnTo>
                  <a:lnTo>
                    <a:pt x="1672" y="49"/>
                  </a:lnTo>
                  <a:lnTo>
                    <a:pt x="1709" y="59"/>
                  </a:lnTo>
                  <a:lnTo>
                    <a:pt x="1736" y="69"/>
                  </a:lnTo>
                  <a:lnTo>
                    <a:pt x="1773" y="79"/>
                  </a:lnTo>
                  <a:lnTo>
                    <a:pt x="1810" y="99"/>
                  </a:lnTo>
                  <a:lnTo>
                    <a:pt x="1847" y="109"/>
                  </a:lnTo>
                  <a:lnTo>
                    <a:pt x="1875" y="129"/>
                  </a:lnTo>
                  <a:lnTo>
                    <a:pt x="1912" y="149"/>
                  </a:lnTo>
                  <a:lnTo>
                    <a:pt x="1949" y="168"/>
                  </a:lnTo>
                  <a:lnTo>
                    <a:pt x="1976" y="178"/>
                  </a:lnTo>
                  <a:lnTo>
                    <a:pt x="2013" y="198"/>
                  </a:lnTo>
                  <a:lnTo>
                    <a:pt x="2041" y="228"/>
                  </a:lnTo>
                  <a:lnTo>
                    <a:pt x="2069" y="248"/>
                  </a:lnTo>
                  <a:lnTo>
                    <a:pt x="2106" y="268"/>
                  </a:lnTo>
                  <a:lnTo>
                    <a:pt x="2133" y="288"/>
                  </a:lnTo>
                  <a:lnTo>
                    <a:pt x="2161" y="317"/>
                  </a:lnTo>
                  <a:lnTo>
                    <a:pt x="2189" y="337"/>
                  </a:lnTo>
                  <a:lnTo>
                    <a:pt x="2217" y="367"/>
                  </a:lnTo>
                  <a:lnTo>
                    <a:pt x="2244" y="397"/>
                  </a:lnTo>
                  <a:lnTo>
                    <a:pt x="2272" y="427"/>
                  </a:lnTo>
                  <a:lnTo>
                    <a:pt x="2300" y="456"/>
                  </a:lnTo>
                  <a:lnTo>
                    <a:pt x="2327" y="486"/>
                  </a:lnTo>
                  <a:lnTo>
                    <a:pt x="2346" y="516"/>
                  </a:lnTo>
                  <a:lnTo>
                    <a:pt x="2374" y="546"/>
                  </a:lnTo>
                  <a:lnTo>
                    <a:pt x="2392" y="576"/>
                  </a:lnTo>
                  <a:lnTo>
                    <a:pt x="2420" y="605"/>
                  </a:lnTo>
                  <a:lnTo>
                    <a:pt x="2438" y="635"/>
                  </a:lnTo>
                  <a:lnTo>
                    <a:pt x="2457" y="675"/>
                  </a:lnTo>
                  <a:lnTo>
                    <a:pt x="2475" y="705"/>
                  </a:lnTo>
                  <a:lnTo>
                    <a:pt x="2494" y="744"/>
                  </a:lnTo>
                  <a:lnTo>
                    <a:pt x="2512" y="774"/>
                  </a:lnTo>
                  <a:lnTo>
                    <a:pt x="2531" y="814"/>
                  </a:lnTo>
                  <a:lnTo>
                    <a:pt x="2540" y="844"/>
                  </a:lnTo>
                  <a:lnTo>
                    <a:pt x="2558" y="883"/>
                  </a:lnTo>
                  <a:lnTo>
                    <a:pt x="2568" y="923"/>
                  </a:lnTo>
                  <a:lnTo>
                    <a:pt x="2586" y="963"/>
                  </a:lnTo>
                  <a:lnTo>
                    <a:pt x="2595" y="1003"/>
                  </a:lnTo>
                  <a:lnTo>
                    <a:pt x="2605" y="1032"/>
                  </a:lnTo>
                  <a:lnTo>
                    <a:pt x="2614" y="1072"/>
                  </a:lnTo>
                  <a:lnTo>
                    <a:pt x="2623" y="1112"/>
                  </a:lnTo>
                  <a:lnTo>
                    <a:pt x="2632" y="1152"/>
                  </a:lnTo>
                  <a:lnTo>
                    <a:pt x="2641" y="1191"/>
                  </a:lnTo>
                  <a:lnTo>
                    <a:pt x="2641" y="1231"/>
                  </a:lnTo>
                  <a:lnTo>
                    <a:pt x="2651" y="1271"/>
                  </a:lnTo>
                  <a:lnTo>
                    <a:pt x="2651" y="1311"/>
                  </a:lnTo>
                  <a:lnTo>
                    <a:pt x="2660" y="1350"/>
                  </a:lnTo>
                  <a:lnTo>
                    <a:pt x="2660" y="1390"/>
                  </a:lnTo>
                  <a:lnTo>
                    <a:pt x="2660" y="1430"/>
                  </a:lnTo>
                </a:path>
              </a:pathLst>
            </a:custGeom>
            <a:noFill/>
            <a:ln w="571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5" name="Line 450"/>
            <p:cNvSpPr>
              <a:spLocks noChangeShapeType="1"/>
            </p:cNvSpPr>
            <p:nvPr/>
          </p:nvSpPr>
          <p:spPr bwMode="auto">
            <a:xfrm>
              <a:off x="3443288" y="4879975"/>
              <a:ext cx="1587" cy="1611313"/>
            </a:xfrm>
            <a:prstGeom prst="line">
              <a:avLst/>
            </a:prstGeom>
            <a:noFill/>
            <a:ln w="571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6" name="Line 451"/>
            <p:cNvSpPr>
              <a:spLocks noChangeShapeType="1"/>
            </p:cNvSpPr>
            <p:nvPr/>
          </p:nvSpPr>
          <p:spPr bwMode="auto">
            <a:xfrm>
              <a:off x="2760663" y="6200775"/>
              <a:ext cx="1355725" cy="1588"/>
            </a:xfrm>
            <a:prstGeom prst="line">
              <a:avLst/>
            </a:prstGeom>
            <a:noFill/>
            <a:ln w="571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7" name="Line 452"/>
            <p:cNvSpPr>
              <a:spLocks noChangeShapeType="1"/>
            </p:cNvSpPr>
            <p:nvPr/>
          </p:nvSpPr>
          <p:spPr bwMode="auto">
            <a:xfrm flipH="1">
              <a:off x="2760663" y="4908550"/>
              <a:ext cx="682625" cy="1292225"/>
            </a:xfrm>
            <a:prstGeom prst="line">
              <a:avLst/>
            </a:prstGeom>
            <a:noFill/>
            <a:ln w="571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8" name="Line 453"/>
            <p:cNvSpPr>
              <a:spLocks noChangeShapeType="1"/>
            </p:cNvSpPr>
            <p:nvPr/>
          </p:nvSpPr>
          <p:spPr bwMode="auto">
            <a:xfrm>
              <a:off x="3443288" y="4908550"/>
              <a:ext cx="673100" cy="1292225"/>
            </a:xfrm>
            <a:prstGeom prst="line">
              <a:avLst/>
            </a:prstGeom>
            <a:noFill/>
            <a:ln w="571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39" name="Group 454"/>
            <p:cNvGrpSpPr>
              <a:grpSpLocks/>
            </p:cNvGrpSpPr>
            <p:nvPr/>
          </p:nvGrpSpPr>
          <p:grpSpPr bwMode="auto">
            <a:xfrm>
              <a:off x="2760663" y="6173788"/>
              <a:ext cx="682625" cy="346075"/>
              <a:chOff x="8579" y="4450"/>
              <a:chExt cx="1071" cy="616"/>
            </a:xfrm>
          </p:grpSpPr>
          <p:sp>
            <p:nvSpPr>
              <p:cNvPr id="75863" name="Line 455"/>
              <p:cNvSpPr>
                <a:spLocks noChangeShapeType="1"/>
              </p:cNvSpPr>
              <p:nvPr/>
            </p:nvSpPr>
            <p:spPr bwMode="auto">
              <a:xfrm>
                <a:off x="8579" y="4500"/>
                <a:ext cx="1071" cy="566"/>
              </a:xfrm>
              <a:prstGeom prst="line">
                <a:avLst/>
              </a:prstGeom>
              <a:noFill/>
              <a:ln w="571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4" name="Rectangle 456"/>
              <p:cNvSpPr>
                <a:spLocks noChangeArrowheads="1"/>
              </p:cNvSpPr>
              <p:nvPr/>
            </p:nvSpPr>
            <p:spPr bwMode="auto">
              <a:xfrm>
                <a:off x="8768" y="4450"/>
                <a:ext cx="10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1">
                    <a:solidFill>
                      <a:srgbClr val="FFFFFF"/>
                    </a:solidFill>
                  </a:rPr>
                  <a:t>2</a:t>
                </a: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5840" name="Group 457"/>
            <p:cNvGrpSpPr>
              <a:grpSpLocks/>
            </p:cNvGrpSpPr>
            <p:nvPr/>
          </p:nvGrpSpPr>
          <p:grpSpPr bwMode="auto">
            <a:xfrm>
              <a:off x="3443288" y="6178550"/>
              <a:ext cx="673100" cy="341313"/>
              <a:chOff x="9650" y="4460"/>
              <a:chExt cx="1053" cy="606"/>
            </a:xfrm>
          </p:grpSpPr>
          <p:sp>
            <p:nvSpPr>
              <p:cNvPr id="75861" name="Line 458"/>
              <p:cNvSpPr>
                <a:spLocks noChangeShapeType="1"/>
              </p:cNvSpPr>
              <p:nvPr/>
            </p:nvSpPr>
            <p:spPr bwMode="auto">
              <a:xfrm flipH="1">
                <a:off x="9650" y="4500"/>
                <a:ext cx="1053" cy="566"/>
              </a:xfrm>
              <a:prstGeom prst="line">
                <a:avLst/>
              </a:prstGeom>
              <a:noFill/>
              <a:ln w="571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2" name="Rectangle 459"/>
              <p:cNvSpPr>
                <a:spLocks noChangeArrowheads="1"/>
              </p:cNvSpPr>
              <p:nvPr/>
            </p:nvSpPr>
            <p:spPr bwMode="auto">
              <a:xfrm>
                <a:off x="10366" y="4460"/>
                <a:ext cx="96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1">
                    <a:solidFill>
                      <a:srgbClr val="FFFFFF"/>
                    </a:solidFill>
                  </a:rPr>
                  <a:t>2</a:t>
                </a: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5841" name="Line 460"/>
            <p:cNvSpPr>
              <a:spLocks noChangeShapeType="1"/>
            </p:cNvSpPr>
            <p:nvPr/>
          </p:nvSpPr>
          <p:spPr bwMode="auto">
            <a:xfrm flipH="1">
              <a:off x="3060700" y="6329363"/>
              <a:ext cx="36513" cy="44450"/>
            </a:xfrm>
            <a:prstGeom prst="line">
              <a:avLst/>
            </a:prstGeom>
            <a:noFill/>
            <a:ln w="571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2" name="Line 461"/>
            <p:cNvSpPr>
              <a:spLocks noChangeShapeType="1"/>
            </p:cNvSpPr>
            <p:nvPr/>
          </p:nvSpPr>
          <p:spPr bwMode="auto">
            <a:xfrm>
              <a:off x="3768725" y="6323013"/>
              <a:ext cx="0" cy="74612"/>
            </a:xfrm>
            <a:prstGeom prst="line">
              <a:avLst/>
            </a:prstGeom>
            <a:noFill/>
            <a:ln w="571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3" name="Line 462"/>
            <p:cNvSpPr>
              <a:spLocks noChangeShapeType="1"/>
            </p:cNvSpPr>
            <p:nvPr/>
          </p:nvSpPr>
          <p:spPr bwMode="auto">
            <a:xfrm>
              <a:off x="3060700" y="5568950"/>
              <a:ext cx="53975" cy="44450"/>
            </a:xfrm>
            <a:prstGeom prst="line">
              <a:avLst/>
            </a:prstGeom>
            <a:noFill/>
            <a:ln w="571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4" name="Line 463"/>
            <p:cNvSpPr>
              <a:spLocks noChangeShapeType="1"/>
            </p:cNvSpPr>
            <p:nvPr/>
          </p:nvSpPr>
          <p:spPr bwMode="auto">
            <a:xfrm>
              <a:off x="3067050" y="5546725"/>
              <a:ext cx="53975" cy="44450"/>
            </a:xfrm>
            <a:prstGeom prst="line">
              <a:avLst/>
            </a:prstGeom>
            <a:noFill/>
            <a:ln w="571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5" name="Line 464"/>
            <p:cNvSpPr>
              <a:spLocks noChangeShapeType="1"/>
            </p:cNvSpPr>
            <p:nvPr/>
          </p:nvSpPr>
          <p:spPr bwMode="auto">
            <a:xfrm flipH="1">
              <a:off x="3738563" y="5500688"/>
              <a:ext cx="47625" cy="68262"/>
            </a:xfrm>
            <a:prstGeom prst="line">
              <a:avLst/>
            </a:prstGeom>
            <a:noFill/>
            <a:ln w="571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6" name="Line 465"/>
            <p:cNvSpPr>
              <a:spLocks noChangeShapeType="1"/>
            </p:cNvSpPr>
            <p:nvPr/>
          </p:nvSpPr>
          <p:spPr bwMode="auto">
            <a:xfrm flipH="1">
              <a:off x="3756025" y="5518150"/>
              <a:ext cx="47625" cy="66675"/>
            </a:xfrm>
            <a:prstGeom prst="line">
              <a:avLst/>
            </a:prstGeom>
            <a:noFill/>
            <a:ln w="571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7" name="Rectangle 466"/>
            <p:cNvSpPr>
              <a:spLocks noChangeArrowheads="1"/>
            </p:cNvSpPr>
            <p:nvPr/>
          </p:nvSpPr>
          <p:spPr bwMode="auto">
            <a:xfrm>
              <a:off x="2854325" y="6032500"/>
              <a:ext cx="841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5848" name="Rectangle 467"/>
            <p:cNvSpPr>
              <a:spLocks noChangeArrowheads="1"/>
            </p:cNvSpPr>
            <p:nvPr/>
          </p:nvSpPr>
          <p:spPr bwMode="auto">
            <a:xfrm>
              <a:off x="3963988" y="6038850"/>
              <a:ext cx="8255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5849" name="Rectangle 469"/>
            <p:cNvSpPr>
              <a:spLocks noChangeArrowheads="1"/>
            </p:cNvSpPr>
            <p:nvPr/>
          </p:nvSpPr>
          <p:spPr bwMode="auto">
            <a:xfrm>
              <a:off x="4170363" y="6162675"/>
              <a:ext cx="109537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</a:rPr>
                <a:t>C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5850" name="Rectangle 470"/>
            <p:cNvSpPr>
              <a:spLocks noChangeArrowheads="1"/>
            </p:cNvSpPr>
            <p:nvPr/>
          </p:nvSpPr>
          <p:spPr bwMode="auto">
            <a:xfrm>
              <a:off x="2600325" y="6151563"/>
              <a:ext cx="1095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</a:rPr>
                <a:t>B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5851" name="Rectangle 471"/>
            <p:cNvSpPr>
              <a:spLocks noChangeArrowheads="1"/>
            </p:cNvSpPr>
            <p:nvPr/>
          </p:nvSpPr>
          <p:spPr bwMode="auto">
            <a:xfrm>
              <a:off x="3367088" y="4752975"/>
              <a:ext cx="10795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</a:rPr>
                <a:t>A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5852" name="Oval 472"/>
            <p:cNvSpPr>
              <a:spLocks noChangeArrowheads="1"/>
            </p:cNvSpPr>
            <p:nvPr/>
          </p:nvSpPr>
          <p:spPr bwMode="auto">
            <a:xfrm>
              <a:off x="3425825" y="5703888"/>
              <a:ext cx="17463" cy="2063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5853" name="Oval 473"/>
            <p:cNvSpPr>
              <a:spLocks noChangeArrowheads="1"/>
            </p:cNvSpPr>
            <p:nvPr/>
          </p:nvSpPr>
          <p:spPr bwMode="auto">
            <a:xfrm>
              <a:off x="4105275" y="6191250"/>
              <a:ext cx="17463" cy="206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5854" name="Line 526"/>
            <p:cNvSpPr>
              <a:spLocks noChangeShapeType="1"/>
            </p:cNvSpPr>
            <p:nvPr/>
          </p:nvSpPr>
          <p:spPr bwMode="auto">
            <a:xfrm flipV="1">
              <a:off x="3300413" y="5495925"/>
              <a:ext cx="25876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5855" name="Line 529"/>
            <p:cNvSpPr>
              <a:spLocks noChangeShapeType="1"/>
            </p:cNvSpPr>
            <p:nvPr/>
          </p:nvSpPr>
          <p:spPr bwMode="auto">
            <a:xfrm flipV="1">
              <a:off x="3308350" y="6046788"/>
              <a:ext cx="2587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5856" name="Line 530"/>
            <p:cNvSpPr>
              <a:spLocks noChangeShapeType="1"/>
            </p:cNvSpPr>
            <p:nvPr/>
          </p:nvSpPr>
          <p:spPr bwMode="auto">
            <a:xfrm flipV="1">
              <a:off x="3306763" y="5426075"/>
              <a:ext cx="25876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5857" name="Line 531"/>
            <p:cNvSpPr>
              <a:spLocks noChangeShapeType="1"/>
            </p:cNvSpPr>
            <p:nvPr/>
          </p:nvSpPr>
          <p:spPr bwMode="auto">
            <a:xfrm flipV="1">
              <a:off x="3295650" y="6091238"/>
              <a:ext cx="2587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5858" name="Rectangle 533"/>
            <p:cNvSpPr>
              <a:spLocks noChangeArrowheads="1"/>
            </p:cNvSpPr>
            <p:nvPr/>
          </p:nvSpPr>
          <p:spPr bwMode="auto">
            <a:xfrm>
              <a:off x="3416300" y="5532438"/>
              <a:ext cx="1571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>
                  <a:solidFill>
                    <a:srgbClr val="FF0066"/>
                  </a:solidFill>
                </a:rPr>
                <a:t>.</a:t>
              </a:r>
              <a:r>
                <a:rPr lang="en-US" altLang="en-US" sz="1200" b="1">
                  <a:solidFill>
                    <a:srgbClr val="FF0066"/>
                  </a:solidFill>
                </a:rPr>
                <a:t>o</a:t>
              </a:r>
              <a:endParaRPr lang="en-US" altLang="en-US">
                <a:solidFill>
                  <a:srgbClr val="FF0066"/>
                </a:solidFill>
              </a:endParaRPr>
            </a:p>
          </p:txBody>
        </p:sp>
        <p:sp>
          <p:nvSpPr>
            <p:cNvPr id="75859" name="Line 465"/>
            <p:cNvSpPr>
              <a:spLocks noChangeShapeType="1"/>
            </p:cNvSpPr>
            <p:nvPr/>
          </p:nvSpPr>
          <p:spPr bwMode="auto">
            <a:xfrm flipH="1">
              <a:off x="3124200" y="6334125"/>
              <a:ext cx="47625" cy="66675"/>
            </a:xfrm>
            <a:prstGeom prst="line">
              <a:avLst/>
            </a:prstGeom>
            <a:noFill/>
            <a:ln w="571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60" name="Line 465"/>
            <p:cNvSpPr>
              <a:spLocks noChangeShapeType="1"/>
            </p:cNvSpPr>
            <p:nvPr/>
          </p:nvSpPr>
          <p:spPr bwMode="auto">
            <a:xfrm>
              <a:off x="3815090" y="6283435"/>
              <a:ext cx="23812" cy="101600"/>
            </a:xfrm>
            <a:prstGeom prst="line">
              <a:avLst/>
            </a:prstGeom>
            <a:noFill/>
            <a:ln w="571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828" name="TextBox 4"/>
          <p:cNvSpPr txBox="1">
            <a:spLocks noChangeArrowheads="1"/>
          </p:cNvSpPr>
          <p:nvPr/>
        </p:nvSpPr>
        <p:spPr bwMode="auto">
          <a:xfrm>
            <a:off x="3733800" y="152400"/>
            <a:ext cx="267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2 </a:t>
            </a:r>
            <a:r>
              <a:rPr lang="en-US" altLang="en-US" sz="2800" b="1" u="sng">
                <a:solidFill>
                  <a:srgbClr val="FF0000"/>
                </a:solidFill>
                <a:latin typeface="VNI-Times" pitchFamily="2" charset="0"/>
              </a:rPr>
              <a:t>:</a:t>
            </a:r>
            <a:endParaRPr lang="en-US" altLang="en-US" sz="2800"/>
          </a:p>
        </p:txBody>
      </p:sp>
      <p:sp>
        <p:nvSpPr>
          <p:cNvPr id="75829" name="TextBox 1"/>
          <p:cNvSpPr txBox="1">
            <a:spLocks noChangeArrowheads="1"/>
          </p:cNvSpPr>
          <p:nvPr/>
        </p:nvSpPr>
        <p:spPr bwMode="auto">
          <a:xfrm>
            <a:off x="2962275" y="5943600"/>
            <a:ext cx="31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D</a:t>
            </a:r>
          </a:p>
        </p:txBody>
      </p:sp>
      <p:graphicFrame>
        <p:nvGraphicFramePr>
          <p:cNvPr id="75830" name="Object 3"/>
          <p:cNvGraphicFramePr>
            <a:graphicFrameLocks noChangeAspect="1"/>
          </p:cNvGraphicFramePr>
          <p:nvPr/>
        </p:nvGraphicFramePr>
        <p:xfrm>
          <a:off x="5835650" y="1557338"/>
          <a:ext cx="12017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9" name="Equation" r:id="rId19" imgW="904842" imgH="352533" progId="Equation.DSMT4">
                  <p:embed/>
                </p:oleObj>
              </mc:Choice>
              <mc:Fallback>
                <p:oleObj name="Equation" r:id="rId19" imgW="904842" imgH="35253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650" y="1557338"/>
                        <a:ext cx="1201738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5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5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5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5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072" grpId="0"/>
      <p:bldP spid="159077" grpId="0"/>
      <p:bldP spid="159092" grpId="0"/>
      <p:bldP spid="159094" grpId="0"/>
      <p:bldP spid="159098" grpId="0"/>
      <p:bldP spid="159101" grpId="0"/>
      <p:bldP spid="159103" grpId="0" animBg="1"/>
      <p:bldP spid="159135" grpId="0"/>
      <p:bldP spid="159143" grpId="0"/>
      <p:bldP spid="159164" grpId="0"/>
      <p:bldP spid="159198" grpId="0"/>
      <p:bldP spid="159199" grpId="0"/>
      <p:bldP spid="159200" grpId="0"/>
      <p:bldP spid="159207" grpId="0"/>
      <p:bldP spid="159215" grpId="0"/>
      <p:bldP spid="1592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75"/>
            <a:ext cx="3352800" cy="4429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200" i="1" dirty="0" smtClean="0">
                <a:solidFill>
                  <a:srgbClr val="FFFF00"/>
                </a:solidFill>
              </a:rPr>
              <a:t>a. </a:t>
            </a:r>
            <a:r>
              <a:rPr lang="en-US" altLang="en-US" sz="3200" i="1" dirty="0" err="1" smtClean="0">
                <a:solidFill>
                  <a:srgbClr val="FFFF00"/>
                </a:solidFill>
              </a:rPr>
              <a:t>Chứng</a:t>
            </a:r>
            <a:r>
              <a:rPr lang="en-US" altLang="en-US" sz="3200" i="1" dirty="0" smtClean="0">
                <a:solidFill>
                  <a:srgbClr val="FFFF00"/>
                </a:solidFill>
              </a:rPr>
              <a:t> minh </a:t>
            </a:r>
            <a:br>
              <a:rPr lang="en-US" altLang="en-US" sz="3200" i="1" dirty="0" smtClean="0">
                <a:solidFill>
                  <a:srgbClr val="FFFF00"/>
                </a:solidFill>
              </a:rPr>
            </a:br>
            <a:endParaRPr lang="en-US" altLang="en-US" sz="3200" i="1" dirty="0" smtClean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4582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(O)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(O’)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vàAD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(O’). Tia CA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(O’)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,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804" name="Object 51"/>
          <p:cNvGraphicFramePr>
            <a:graphicFrameLocks noGrp="1" noChangeAspect="1"/>
          </p:cNvGraphicFramePr>
          <p:nvPr>
            <p:ph sz="half" idx="2"/>
          </p:nvPr>
        </p:nvGraphicFramePr>
        <p:xfrm>
          <a:off x="3613150" y="3935413"/>
          <a:ext cx="20097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Equation" r:id="rId3" imgW="1028254" imgH="241195" progId="Equation.DSMT4">
                  <p:embed/>
                </p:oleObj>
              </mc:Choice>
              <mc:Fallback>
                <p:oleObj name="Equation" r:id="rId3" imgW="1028254" imgH="241195" progId="Equation.DSMT4">
                  <p:embed/>
                  <p:pic>
                    <p:nvPicPr>
                      <p:cNvPr id="0" name="Objec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3935413"/>
                        <a:ext cx="2009775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8229600" y="6324600"/>
            <a:ext cx="914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62000" y="4483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defRPr>
            </a:lvl9pPr>
          </a:lstStyle>
          <a:p>
            <a:pPr>
              <a:defRPr/>
            </a:pPr>
            <a:r>
              <a:rPr lang="en-US" altLang="en-US" sz="3200" kern="0" dirty="0" smtClean="0">
                <a:solidFill>
                  <a:srgbClr val="FFFF00"/>
                </a:solidFill>
              </a:rPr>
              <a:t>b. </a:t>
            </a:r>
            <a:r>
              <a:rPr lang="en-US" altLang="en-US" sz="3200" kern="0" dirty="0" err="1" smtClean="0">
                <a:solidFill>
                  <a:srgbClr val="FFFF00"/>
                </a:solidFill>
              </a:rPr>
              <a:t>Chứng</a:t>
            </a:r>
            <a:r>
              <a:rPr lang="en-US" altLang="en-US" sz="3200" kern="0" dirty="0" smtClean="0">
                <a:solidFill>
                  <a:srgbClr val="FFFF00"/>
                </a:solidFill>
              </a:rPr>
              <a:t> minh </a:t>
            </a:r>
            <a:r>
              <a:rPr lang="en-US" altLang="en-US" sz="3200" kern="0" dirty="0" err="1" smtClean="0">
                <a:solidFill>
                  <a:srgbClr val="FFFF00"/>
                </a:solidFill>
              </a:rPr>
              <a:t>tứ</a:t>
            </a:r>
            <a:r>
              <a:rPr lang="en-US" altLang="en-US" sz="3200" kern="0" dirty="0" smtClean="0">
                <a:solidFill>
                  <a:srgbClr val="FFFF00"/>
                </a:solidFill>
              </a:rPr>
              <a:t> </a:t>
            </a:r>
            <a:r>
              <a:rPr lang="en-US" altLang="en-US" sz="3200" kern="0" dirty="0" err="1" smtClean="0">
                <a:solidFill>
                  <a:srgbClr val="FFFF00"/>
                </a:solidFill>
              </a:rPr>
              <a:t>giác</a:t>
            </a:r>
            <a:r>
              <a:rPr lang="en-US" altLang="en-US" sz="3200" kern="0" dirty="0" smtClean="0">
                <a:solidFill>
                  <a:srgbClr val="FFFF00"/>
                </a:solidFill>
              </a:rPr>
              <a:t> EOO’F </a:t>
            </a:r>
            <a:r>
              <a:rPr lang="en-US" altLang="en-US" sz="3200" kern="0" dirty="0" err="1" smtClean="0">
                <a:solidFill>
                  <a:srgbClr val="FFFF00"/>
                </a:solidFill>
              </a:rPr>
              <a:t>nội</a:t>
            </a:r>
            <a:r>
              <a:rPr lang="en-US" altLang="en-US" sz="3200" kern="0" dirty="0" smtClean="0">
                <a:solidFill>
                  <a:srgbClr val="FFFF00"/>
                </a:solidFill>
              </a:rPr>
              <a:t> </a:t>
            </a:r>
            <a:r>
              <a:rPr lang="en-US" altLang="en-US" sz="3200" kern="0" dirty="0" err="1" smtClean="0">
                <a:solidFill>
                  <a:srgbClr val="FFFF00"/>
                </a:solidFill>
              </a:rPr>
              <a:t>tiếp</a:t>
            </a:r>
            <a:r>
              <a:rPr lang="en-US" altLang="en-US" sz="3200" kern="0" dirty="0" smtClean="0">
                <a:solidFill>
                  <a:srgbClr val="FFFF00"/>
                </a:solidFill>
              </a:rPr>
              <a:t> </a:t>
            </a:r>
            <a:br>
              <a:rPr lang="en-US" altLang="en-US" sz="3200" kern="0" dirty="0" smtClean="0">
                <a:solidFill>
                  <a:srgbClr val="FFFF00"/>
                </a:solidFill>
              </a:rPr>
            </a:br>
            <a:r>
              <a:rPr lang="en-US" altLang="en-US" sz="3200" kern="0" dirty="0" smtClean="0">
                <a:solidFill>
                  <a:srgbClr val="FFFF00"/>
                </a:solidFill>
              </a:rPr>
              <a:t/>
            </a:r>
            <a:br>
              <a:rPr lang="en-US" altLang="en-US" sz="3200" kern="0" dirty="0" smtClean="0">
                <a:solidFill>
                  <a:srgbClr val="FFFF00"/>
                </a:solidFill>
              </a:rPr>
            </a:br>
            <a:endParaRPr lang="en-US" altLang="en-US" sz="3200" kern="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343400" y="3505200"/>
            <a:ext cx="2362200" cy="15811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498600"/>
            <a:ext cx="427355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6" name="Sun 12"/>
          <p:cNvSpPr>
            <a:spLocks noChangeArrowheads="1"/>
          </p:cNvSpPr>
          <p:nvPr/>
        </p:nvSpPr>
        <p:spPr bwMode="auto">
          <a:xfrm>
            <a:off x="914400" y="3352800"/>
            <a:ext cx="381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397" name="Sun 13"/>
          <p:cNvSpPr>
            <a:spLocks noChangeArrowheads="1"/>
          </p:cNvSpPr>
          <p:nvPr/>
        </p:nvSpPr>
        <p:spPr bwMode="auto">
          <a:xfrm>
            <a:off x="968375" y="3581400"/>
            <a:ext cx="254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398" name="Sun 14"/>
          <p:cNvSpPr>
            <a:spLocks noChangeArrowheads="1"/>
          </p:cNvSpPr>
          <p:nvPr/>
        </p:nvSpPr>
        <p:spPr bwMode="auto">
          <a:xfrm>
            <a:off x="968375" y="3810000"/>
            <a:ext cx="254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399" name="Sun 16"/>
          <p:cNvSpPr>
            <a:spLocks noChangeArrowheads="1"/>
          </p:cNvSpPr>
          <p:nvPr/>
        </p:nvSpPr>
        <p:spPr bwMode="auto">
          <a:xfrm>
            <a:off x="7315200" y="3352800"/>
            <a:ext cx="381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400" name="Sun 17"/>
          <p:cNvSpPr>
            <a:spLocks noChangeArrowheads="1"/>
          </p:cNvSpPr>
          <p:nvPr/>
        </p:nvSpPr>
        <p:spPr bwMode="auto">
          <a:xfrm>
            <a:off x="7369175" y="3581400"/>
            <a:ext cx="254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401" name="Sun 18"/>
          <p:cNvSpPr>
            <a:spLocks noChangeArrowheads="1"/>
          </p:cNvSpPr>
          <p:nvPr/>
        </p:nvSpPr>
        <p:spPr bwMode="auto">
          <a:xfrm>
            <a:off x="7369175" y="3810000"/>
            <a:ext cx="254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Flowchart: Decision 10"/>
          <p:cNvSpPr/>
          <p:nvPr/>
        </p:nvSpPr>
        <p:spPr>
          <a:xfrm>
            <a:off x="723900" y="1973263"/>
            <a:ext cx="762000" cy="69056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Flowchart: Decision 11"/>
          <p:cNvSpPr/>
          <p:nvPr/>
        </p:nvSpPr>
        <p:spPr>
          <a:xfrm>
            <a:off x="723900" y="2663825"/>
            <a:ext cx="762000" cy="688975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7124700" y="2586038"/>
            <a:ext cx="762000" cy="688975"/>
          </a:xfrm>
          <a:prstGeom prst="flowChartDecision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7127875" y="1900238"/>
            <a:ext cx="762000" cy="688975"/>
          </a:xfrm>
          <a:prstGeom prst="flowChartDecis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8153400" y="6096000"/>
            <a:ext cx="9906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9" name="WordArt 3"/>
          <p:cNvSpPr>
            <a:spLocks noChangeArrowheads="1" noChangeShapeType="1" noTextEdit="1"/>
          </p:cNvSpPr>
          <p:nvPr/>
        </p:nvSpPr>
        <p:spPr bwMode="auto">
          <a:xfrm>
            <a:off x="542925" y="-3175"/>
            <a:ext cx="8305800" cy="93450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/>
                <a:cs typeface="Times New Roman" pitchFamily="18" charset="0"/>
              </a:rPr>
              <a:t>Kh¸m</a:t>
            </a:r>
            <a:r>
              <a:rPr lang="en-US" sz="4400" b="1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/>
                <a:cs typeface="Times New Roman" pitchFamily="18" charset="0"/>
              </a:rPr>
              <a:t>ph</a:t>
            </a:r>
            <a:r>
              <a:rPr lang="en-US" sz="4400" b="1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/>
                <a:cs typeface="Times New Roman" pitchFamily="18" charset="0"/>
              </a:rPr>
              <a:t>¸ </a:t>
            </a:r>
            <a:r>
              <a:rPr lang="en-US" sz="4400" b="1" kern="10" dirty="0" err="1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4400" b="1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9408" name="Text Box 20"/>
          <p:cNvSpPr txBox="1">
            <a:spLocks noChangeArrowheads="1"/>
          </p:cNvSpPr>
          <p:nvPr/>
        </p:nvSpPr>
        <p:spPr bwMode="auto">
          <a:xfrm>
            <a:off x="5334000" y="3352800"/>
            <a:ext cx="2209800" cy="158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9" name="Text Box 21"/>
          <p:cNvSpPr txBox="1">
            <a:spLocks noChangeArrowheads="1"/>
          </p:cNvSpPr>
          <p:nvPr/>
        </p:nvSpPr>
        <p:spPr bwMode="auto">
          <a:xfrm>
            <a:off x="5715000" y="3505200"/>
            <a:ext cx="2133600" cy="158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0" name="Text Box 22"/>
          <p:cNvSpPr txBox="1">
            <a:spLocks noChangeArrowheads="1"/>
          </p:cNvSpPr>
          <p:nvPr/>
        </p:nvSpPr>
        <p:spPr bwMode="auto">
          <a:xfrm>
            <a:off x="1752600" y="3035300"/>
            <a:ext cx="2590800" cy="158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6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68500" y="1522413"/>
            <a:ext cx="2362200" cy="19970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500" b="1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 Box 6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330700" y="1498600"/>
            <a:ext cx="2406650" cy="19970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500" b="1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 Box 6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968500" y="3492500"/>
            <a:ext cx="2447925" cy="19970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500" b="1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Text Box 6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305300" y="3492500"/>
            <a:ext cx="2413000" cy="19970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500" b="1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9415" name="Text Box 35"/>
          <p:cNvSpPr txBox="1">
            <a:spLocks noChangeArrowheads="1"/>
          </p:cNvSpPr>
          <p:nvPr/>
        </p:nvSpPr>
        <p:spPr bwMode="auto">
          <a:xfrm>
            <a:off x="1752600" y="1981200"/>
            <a:ext cx="2514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5" name="AutoShape 29"/>
          <p:cNvSpPr>
            <a:spLocks noChangeArrowheads="1"/>
          </p:cNvSpPr>
          <p:nvPr/>
        </p:nvSpPr>
        <p:spPr bwMode="auto">
          <a:xfrm>
            <a:off x="4745038" y="1676400"/>
            <a:ext cx="3048000" cy="1447800"/>
          </a:xfrm>
          <a:prstGeom prst="cloudCallout">
            <a:avLst>
              <a:gd name="adj1" fmla="val -41407"/>
              <a:gd name="adj2" fmla="val 2195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altLang="en-US">
              <a:solidFill>
                <a:srgbClr val="FFFFFF"/>
              </a:solidFill>
              <a:latin typeface="VNI-Souvir" pitchFamily="2" charset="0"/>
            </a:endParaRPr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4013"/>
            <a:ext cx="3352800" cy="442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200" i="1" dirty="0" smtClean="0">
                <a:solidFill>
                  <a:srgbClr val="FFFF00"/>
                </a:solidFill>
              </a:rPr>
              <a:t>a. </a:t>
            </a:r>
            <a:r>
              <a:rPr lang="en-US" altLang="en-US" sz="3200" i="1" dirty="0" err="1" smtClean="0">
                <a:solidFill>
                  <a:srgbClr val="FFFF00"/>
                </a:solidFill>
              </a:rPr>
              <a:t>Chứng</a:t>
            </a:r>
            <a:r>
              <a:rPr lang="en-US" altLang="en-US" sz="3200" i="1" dirty="0" smtClean="0">
                <a:solidFill>
                  <a:srgbClr val="FFFF00"/>
                </a:solidFill>
              </a:rPr>
              <a:t> minh </a:t>
            </a:r>
            <a:br>
              <a:rPr lang="en-US" altLang="en-US" sz="3200" i="1" dirty="0" smtClean="0">
                <a:solidFill>
                  <a:srgbClr val="FFFF00"/>
                </a:solidFill>
              </a:rPr>
            </a:br>
            <a:endParaRPr lang="en-US" altLang="en-US" sz="3200" i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50230" name="Object 54"/>
          <p:cNvGraphicFramePr>
            <a:graphicFrameLocks noGrp="1" noChangeAspect="1"/>
          </p:cNvGraphicFramePr>
          <p:nvPr>
            <p:ph sz="half" idx="1"/>
          </p:nvPr>
        </p:nvGraphicFramePr>
        <p:xfrm>
          <a:off x="6559550" y="6069013"/>
          <a:ext cx="901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1" name="Equation" r:id="rId3" imgW="901309" imgH="228501" progId="Equation.DSMT4">
                  <p:embed/>
                </p:oleObj>
              </mc:Choice>
              <mc:Fallback>
                <p:oleObj name="Equation" r:id="rId3" imgW="901309" imgH="228501" progId="Equation.DSMT4">
                  <p:embed/>
                  <p:pic>
                    <p:nvPicPr>
                      <p:cNvPr id="0" name="Object 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550" y="6069013"/>
                        <a:ext cx="901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23" name="Object 4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73725" y="4267200"/>
          <a:ext cx="21637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2" name="Equation" r:id="rId5" imgW="1485900" imgH="228600" progId="Equation.DSMT4">
                  <p:embed/>
                </p:oleObj>
              </mc:Choice>
              <mc:Fallback>
                <p:oleObj name="Equation" r:id="rId5" imgW="1485900" imgH="228600" progId="Equation.DSMT4">
                  <p:embed/>
                  <p:pic>
                    <p:nvPicPr>
                      <p:cNvPr id="0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4267200"/>
                        <a:ext cx="2163763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547688" y="3200400"/>
            <a:ext cx="2514600" cy="2514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FFFFFF"/>
              </a:solidFill>
              <a:latin typeface="VNI-Souvir" pitchFamily="2" charset="0"/>
            </a:endParaRP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2667000" y="3505200"/>
            <a:ext cx="1981200" cy="1981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FFFFFF"/>
              </a:solidFill>
              <a:latin typeface="VNI-Souvir" pitchFamily="2" charset="0"/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V="1">
            <a:off x="762000" y="3505200"/>
            <a:ext cx="2743200" cy="1676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 flipV="1">
            <a:off x="2051050" y="3221038"/>
            <a:ext cx="2462213" cy="17891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820863" y="282575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E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443288" y="3048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F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757488" y="3352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A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1766888" y="4572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O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3443288" y="4495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O’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19088" y="5181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C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4572000" y="5486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D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757488" y="5257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B</a:t>
            </a: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2071688" y="3221038"/>
            <a:ext cx="14478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flipV="1">
            <a:off x="727075" y="5021263"/>
            <a:ext cx="3833813" cy="1603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96" name="Arc 20"/>
          <p:cNvSpPr>
            <a:spLocks/>
          </p:cNvSpPr>
          <p:nvPr/>
        </p:nvSpPr>
        <p:spPr bwMode="auto">
          <a:xfrm rot="17242943" flipH="1">
            <a:off x="3178970" y="3450431"/>
            <a:ext cx="207962" cy="269875"/>
          </a:xfrm>
          <a:custGeom>
            <a:avLst/>
            <a:gdLst>
              <a:gd name="T0" fmla="*/ 0 w 17036"/>
              <a:gd name="T1" fmla="*/ 0 h 21600"/>
              <a:gd name="T2" fmla="*/ 30989646 w 17036"/>
              <a:gd name="T3" fmla="*/ 16229333 h 21600"/>
              <a:gd name="T4" fmla="*/ 0 w 17036"/>
              <a:gd name="T5" fmla="*/ 421289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36" h="21600" fill="none" extrusionOk="0">
                <a:moveTo>
                  <a:pt x="-1" y="0"/>
                </a:moveTo>
                <a:cubicBezTo>
                  <a:pt x="6657" y="0"/>
                  <a:pt x="12943" y="3070"/>
                  <a:pt x="17036" y="8320"/>
                </a:cubicBezTo>
              </a:path>
              <a:path w="17036" h="21600" stroke="0" extrusionOk="0">
                <a:moveTo>
                  <a:pt x="-1" y="0"/>
                </a:moveTo>
                <a:cubicBezTo>
                  <a:pt x="6657" y="0"/>
                  <a:pt x="12943" y="3070"/>
                  <a:pt x="17036" y="832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Arc 21"/>
          <p:cNvSpPr>
            <a:spLocks/>
          </p:cNvSpPr>
          <p:nvPr/>
        </p:nvSpPr>
        <p:spPr bwMode="auto">
          <a:xfrm rot="19298691" flipH="1">
            <a:off x="4040188" y="4779963"/>
            <a:ext cx="350837" cy="374650"/>
          </a:xfrm>
          <a:custGeom>
            <a:avLst/>
            <a:gdLst>
              <a:gd name="T0" fmla="*/ 33031996 w 17036"/>
              <a:gd name="T1" fmla="*/ 0 h 21266"/>
              <a:gd name="T2" fmla="*/ 148792884 w 17036"/>
              <a:gd name="T3" fmla="*/ 43672182 h 21266"/>
              <a:gd name="T4" fmla="*/ 0 w 17036"/>
              <a:gd name="T5" fmla="*/ 116280148 h 212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36" h="21266" fill="none" extrusionOk="0">
                <a:moveTo>
                  <a:pt x="3782" y="-1"/>
                </a:moveTo>
                <a:cubicBezTo>
                  <a:pt x="9034" y="933"/>
                  <a:pt x="13756" y="3779"/>
                  <a:pt x="17036" y="7986"/>
                </a:cubicBezTo>
              </a:path>
              <a:path w="17036" h="21266" stroke="0" extrusionOk="0">
                <a:moveTo>
                  <a:pt x="3782" y="-1"/>
                </a:moveTo>
                <a:cubicBezTo>
                  <a:pt x="9034" y="933"/>
                  <a:pt x="13756" y="3779"/>
                  <a:pt x="17036" y="7986"/>
                </a:cubicBezTo>
                <a:lnTo>
                  <a:pt x="0" y="21266"/>
                </a:lnTo>
                <a:lnTo>
                  <a:pt x="3782" y="-1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 flipH="1">
            <a:off x="776288" y="3200400"/>
            <a:ext cx="1295400" cy="1981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3443288" y="3505200"/>
            <a:ext cx="1069975" cy="15255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4668838" y="1981200"/>
            <a:ext cx="3200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Souvir" pitchFamily="2" charset="0"/>
              </a:rPr>
              <a:t>Ta caàn chöùng minh ñieàu gì ñeå suy ra hai goùc baèng nhau ?</a:t>
            </a: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5638800" y="4037013"/>
            <a:ext cx="2286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Souvir" pitchFamily="2" charset="0"/>
              </a:rPr>
              <a:t>Ta caàn chöùng minh töù giaùc CEFD noäi tieáp</a:t>
            </a: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204788" y="1657350"/>
            <a:ext cx="3200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 cần sử dụng dấu hiệu nào ?</a:t>
            </a:r>
          </a:p>
        </p:txBody>
      </p:sp>
      <p:sp>
        <p:nvSpPr>
          <p:cNvPr id="50203" name="Oval 27"/>
          <p:cNvSpPr>
            <a:spLocks noChangeArrowheads="1"/>
          </p:cNvSpPr>
          <p:nvPr/>
        </p:nvSpPr>
        <p:spPr bwMode="auto">
          <a:xfrm>
            <a:off x="1905000" y="44132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FFFFFF"/>
              </a:solidFill>
              <a:latin typeface="VNI-Souvir" pitchFamily="2" charset="0"/>
            </a:endParaRPr>
          </a:p>
        </p:txBody>
      </p:sp>
      <p:sp>
        <p:nvSpPr>
          <p:cNvPr id="50204" name="Oval 28"/>
          <p:cNvSpPr>
            <a:spLocks noChangeArrowheads="1"/>
          </p:cNvSpPr>
          <p:nvPr/>
        </p:nvSpPr>
        <p:spPr bwMode="auto">
          <a:xfrm>
            <a:off x="3676650" y="43973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FFFFFF"/>
              </a:solidFill>
              <a:latin typeface="VNI-Souvir" pitchFamily="2" charset="0"/>
            </a:endParaRPr>
          </a:p>
        </p:txBody>
      </p:sp>
      <p:grpSp>
        <p:nvGrpSpPr>
          <p:cNvPr id="50217" name="Group 41"/>
          <p:cNvGrpSpPr>
            <a:grpSpLocks/>
          </p:cNvGrpSpPr>
          <p:nvPr/>
        </p:nvGrpSpPr>
        <p:grpSpPr bwMode="auto">
          <a:xfrm>
            <a:off x="5410200" y="1863725"/>
            <a:ext cx="1600200" cy="858838"/>
            <a:chOff x="3648" y="3203"/>
            <a:chExt cx="1008" cy="541"/>
          </a:xfrm>
        </p:grpSpPr>
        <p:sp>
          <p:nvSpPr>
            <p:cNvPr id="77871" name="Line 30"/>
            <p:cNvSpPr>
              <a:spLocks noChangeShapeType="1"/>
            </p:cNvSpPr>
            <p:nvPr/>
          </p:nvSpPr>
          <p:spPr bwMode="auto">
            <a:xfrm>
              <a:off x="3648" y="3744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72" name="Line 33"/>
            <p:cNvSpPr>
              <a:spLocks noChangeShapeType="1"/>
            </p:cNvSpPr>
            <p:nvPr/>
          </p:nvSpPr>
          <p:spPr bwMode="auto">
            <a:xfrm flipH="1">
              <a:off x="3652" y="3203"/>
              <a:ext cx="576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73" name="Group 39"/>
            <p:cNvGrpSpPr>
              <a:grpSpLocks/>
            </p:cNvGrpSpPr>
            <p:nvPr/>
          </p:nvGrpSpPr>
          <p:grpSpPr bwMode="auto">
            <a:xfrm>
              <a:off x="3648" y="3203"/>
              <a:ext cx="1008" cy="541"/>
              <a:chOff x="3648" y="3203"/>
              <a:chExt cx="1008" cy="541"/>
            </a:xfrm>
          </p:grpSpPr>
          <p:sp>
            <p:nvSpPr>
              <p:cNvPr id="77874" name="Line 31"/>
              <p:cNvSpPr>
                <a:spLocks noChangeShapeType="1"/>
              </p:cNvSpPr>
              <p:nvPr/>
            </p:nvSpPr>
            <p:spPr bwMode="auto">
              <a:xfrm flipH="1">
                <a:off x="3648" y="3360"/>
                <a:ext cx="192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5" name="Line 32"/>
              <p:cNvSpPr>
                <a:spLocks noChangeShapeType="1"/>
              </p:cNvSpPr>
              <p:nvPr/>
            </p:nvSpPr>
            <p:spPr bwMode="auto">
              <a:xfrm>
                <a:off x="3840" y="3360"/>
                <a:ext cx="816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6" name="Line 34"/>
              <p:cNvSpPr>
                <a:spLocks noChangeShapeType="1"/>
              </p:cNvSpPr>
              <p:nvPr/>
            </p:nvSpPr>
            <p:spPr bwMode="auto">
              <a:xfrm>
                <a:off x="4211" y="3203"/>
                <a:ext cx="432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7" name="Rectangle 35"/>
              <p:cNvSpPr>
                <a:spLocks noChangeArrowheads="1"/>
              </p:cNvSpPr>
              <p:nvPr/>
            </p:nvSpPr>
            <p:spPr bwMode="auto">
              <a:xfrm rot="1442610">
                <a:off x="3813" y="3373"/>
                <a:ext cx="99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alt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  <p:sp>
            <p:nvSpPr>
              <p:cNvPr id="77878" name="Rectangle 36"/>
              <p:cNvSpPr>
                <a:spLocks noChangeArrowheads="1"/>
              </p:cNvSpPr>
              <p:nvPr/>
            </p:nvSpPr>
            <p:spPr bwMode="auto">
              <a:xfrm rot="-2623437">
                <a:off x="4162" y="3243"/>
                <a:ext cx="103" cy="10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alt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</p:grpSp>
      </p:grpSp>
      <p:sp>
        <p:nvSpPr>
          <p:cNvPr id="50218" name="Text Box 42"/>
          <p:cNvSpPr txBox="1">
            <a:spLocks noChangeArrowheads="1"/>
          </p:cNvSpPr>
          <p:nvPr/>
        </p:nvSpPr>
        <p:spPr bwMode="auto">
          <a:xfrm>
            <a:off x="6726238" y="19050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VNI-Souvir" pitchFamily="2" charset="0"/>
              </a:rPr>
              <a:t>?</a:t>
            </a:r>
          </a:p>
        </p:txBody>
      </p:sp>
      <p:sp>
        <p:nvSpPr>
          <p:cNvPr id="50219" name="Rectangle 43"/>
          <p:cNvSpPr>
            <a:spLocks noChangeArrowheads="1"/>
          </p:cNvSpPr>
          <p:nvPr/>
        </p:nvSpPr>
        <p:spPr bwMode="auto">
          <a:xfrm rot="3466399">
            <a:off x="3290094" y="3575844"/>
            <a:ext cx="257175" cy="280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FFFFFF"/>
              </a:solidFill>
              <a:latin typeface="VNI-Souvir" pitchFamily="2" charset="0"/>
            </a:endParaRPr>
          </a:p>
        </p:txBody>
      </p:sp>
      <p:sp>
        <p:nvSpPr>
          <p:cNvPr id="50220" name="Rectangle 44"/>
          <p:cNvSpPr>
            <a:spLocks noChangeArrowheads="1"/>
          </p:cNvSpPr>
          <p:nvPr/>
        </p:nvSpPr>
        <p:spPr bwMode="auto">
          <a:xfrm rot="2087076">
            <a:off x="1952625" y="3313113"/>
            <a:ext cx="303213" cy="3159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FFFFFF"/>
              </a:solidFill>
              <a:latin typeface="VNI-Souvir" pitchFamily="2" charset="0"/>
            </a:endParaRPr>
          </a:p>
        </p:txBody>
      </p:sp>
      <p:sp>
        <p:nvSpPr>
          <p:cNvPr id="50226" name="Text Box 50"/>
          <p:cNvSpPr txBox="1">
            <a:spLocks noChangeArrowheads="1"/>
          </p:cNvSpPr>
          <p:nvPr/>
        </p:nvSpPr>
        <p:spPr bwMode="auto">
          <a:xfrm>
            <a:off x="5486400" y="4689475"/>
            <a:ext cx="3871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  <a:latin typeface="VNI-Souvir" pitchFamily="2" charset="0"/>
                <a:sym typeface="Symbol" pitchFamily="18" charset="2"/>
              </a:rPr>
              <a:t> </a:t>
            </a:r>
            <a:r>
              <a:rPr lang="en-US" altLang="en-US" sz="2000">
                <a:solidFill>
                  <a:srgbClr val="FFFFFF"/>
                </a:solidFill>
                <a:latin typeface="VNI-Souvir" pitchFamily="2" charset="0"/>
              </a:rPr>
              <a:t>Töù giaùc CDFE noäi tieáp ñöôøng troøn ñöôøng kính CD </a:t>
            </a:r>
          </a:p>
        </p:txBody>
      </p:sp>
      <p:sp>
        <p:nvSpPr>
          <p:cNvPr id="50232" name="Text Box 56"/>
          <p:cNvSpPr txBox="1">
            <a:spLocks noChangeArrowheads="1"/>
          </p:cNvSpPr>
          <p:nvPr/>
        </p:nvSpPr>
        <p:spPr bwMode="auto">
          <a:xfrm>
            <a:off x="5486400" y="59436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  <a:latin typeface="VNI-Souvir" pitchFamily="2" charset="0"/>
              </a:rPr>
              <a:t>Suy ra </a:t>
            </a:r>
          </a:p>
        </p:txBody>
      </p:sp>
      <p:sp>
        <p:nvSpPr>
          <p:cNvPr id="50233" name="Text Box 57"/>
          <p:cNvSpPr txBox="1">
            <a:spLocks noChangeArrowheads="1"/>
          </p:cNvSpPr>
          <p:nvPr/>
        </p:nvSpPr>
        <p:spPr bwMode="auto">
          <a:xfrm>
            <a:off x="3200400" y="838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  <a:latin typeface="VNI-Souvir" pitchFamily="2" charset="0"/>
              </a:rPr>
              <a:t>Caùc em veõ hình theo höôùng daãn</a:t>
            </a:r>
          </a:p>
        </p:txBody>
      </p:sp>
      <p:sp>
        <p:nvSpPr>
          <p:cNvPr id="50240" name="Text Box 64"/>
          <p:cNvSpPr txBox="1">
            <a:spLocks noChangeArrowheads="1"/>
          </p:cNvSpPr>
          <p:nvPr/>
        </p:nvSpPr>
        <p:spPr bwMode="auto">
          <a:xfrm>
            <a:off x="5105400" y="5318125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500" indent="-63500" eaLnBrk="0" hangingPunct="0"/>
            <a:r>
              <a:rPr lang="en-US" altLang="en-US" sz="2000">
                <a:solidFill>
                  <a:srgbClr val="FFFF00"/>
                </a:solidFill>
                <a:latin typeface="VNI-Souvir" pitchFamily="2" charset="0"/>
              </a:rPr>
              <a:t>(Hai ñænh E vaø F cuøng nhìn caïnh CD döôùi moät goùc vuoâng)</a:t>
            </a:r>
          </a:p>
        </p:txBody>
      </p:sp>
      <p:graphicFrame>
        <p:nvGraphicFramePr>
          <p:cNvPr id="50245" name="Object 69"/>
          <p:cNvGraphicFramePr>
            <a:graphicFrameLocks noChangeAspect="1"/>
          </p:cNvGraphicFramePr>
          <p:nvPr/>
        </p:nvGraphicFramePr>
        <p:xfrm>
          <a:off x="4495800" y="2686050"/>
          <a:ext cx="13938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3" name="Equation" r:id="rId7" imgW="812447" imgH="228501" progId="Equation.DSMT4">
                  <p:embed/>
                </p:oleObj>
              </mc:Choice>
              <mc:Fallback>
                <p:oleObj name="Equation" r:id="rId7" imgW="812447" imgH="228501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686050"/>
                        <a:ext cx="13938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46" name="Text Box 70"/>
          <p:cNvSpPr txBox="1">
            <a:spLocks noChangeArrowheads="1"/>
          </p:cNvSpPr>
          <p:nvPr/>
        </p:nvSpPr>
        <p:spPr bwMode="auto">
          <a:xfrm>
            <a:off x="5916613" y="2667000"/>
            <a:ext cx="3948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FFFFFF"/>
                </a:solidFill>
                <a:latin typeface="VNI-Souvir" pitchFamily="2" charset="0"/>
              </a:rPr>
              <a:t>(Goùc noäi tieáp chaén nöûa ñöôøng troøn (O))</a:t>
            </a:r>
          </a:p>
        </p:txBody>
      </p:sp>
      <p:graphicFrame>
        <p:nvGraphicFramePr>
          <p:cNvPr id="50247" name="Object 71"/>
          <p:cNvGraphicFramePr>
            <a:graphicFrameLocks noChangeAspect="1"/>
          </p:cNvGraphicFramePr>
          <p:nvPr/>
        </p:nvGraphicFramePr>
        <p:xfrm>
          <a:off x="4495800" y="3403600"/>
          <a:ext cx="13716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4" name="Equation" r:id="rId9" imgW="800100" imgH="228600" progId="Equation.DSMT4">
                  <p:embed/>
                </p:oleObj>
              </mc:Choice>
              <mc:Fallback>
                <p:oleObj name="Equation" r:id="rId9" imgW="800100" imgH="228600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03600"/>
                        <a:ext cx="13716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48" name="Text Box 72"/>
          <p:cNvSpPr txBox="1">
            <a:spLocks noChangeArrowheads="1"/>
          </p:cNvSpPr>
          <p:nvPr/>
        </p:nvSpPr>
        <p:spPr bwMode="auto">
          <a:xfrm>
            <a:off x="5916613" y="3408363"/>
            <a:ext cx="3186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FFFFFF"/>
                </a:solidFill>
                <a:latin typeface="VNI-Souvir" pitchFamily="2" charset="0"/>
              </a:rPr>
              <a:t>(Goùc noäi tieáp chaén nöûa ñöôøng troøn (O’))</a:t>
            </a:r>
          </a:p>
        </p:txBody>
      </p:sp>
      <p:sp>
        <p:nvSpPr>
          <p:cNvPr id="50249" name="Text Box 73"/>
          <p:cNvSpPr txBox="1">
            <a:spLocks noChangeArrowheads="1"/>
          </p:cNvSpPr>
          <p:nvPr/>
        </p:nvSpPr>
        <p:spPr bwMode="auto">
          <a:xfrm>
            <a:off x="4829175" y="2306638"/>
            <a:ext cx="290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FFFFFF"/>
                </a:solidFill>
                <a:latin typeface="VNI-Souvir" pitchFamily="2" charset="0"/>
              </a:rPr>
              <a:t>Xeùt töù giaùc CEFD coù:</a:t>
            </a:r>
          </a:p>
        </p:txBody>
      </p:sp>
      <p:graphicFrame>
        <p:nvGraphicFramePr>
          <p:cNvPr id="50250" name="Object 74"/>
          <p:cNvGraphicFramePr>
            <a:graphicFrameLocks noChangeAspect="1"/>
          </p:cNvGraphicFramePr>
          <p:nvPr/>
        </p:nvGraphicFramePr>
        <p:xfrm>
          <a:off x="5127625" y="1262063"/>
          <a:ext cx="20891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5" name="Equation" r:id="rId11" imgW="1282700" imgH="266700" progId="Equation.DSMT4">
                  <p:embed/>
                </p:oleObj>
              </mc:Choice>
              <mc:Fallback>
                <p:oleObj name="Equation" r:id="rId11" imgW="1282700" imgH="2667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1262063"/>
                        <a:ext cx="20891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51" name="Text Box 75"/>
          <p:cNvSpPr txBox="1">
            <a:spLocks noChangeArrowheads="1"/>
          </p:cNvSpPr>
          <p:nvPr/>
        </p:nvSpPr>
        <p:spPr bwMode="auto">
          <a:xfrm>
            <a:off x="3657600" y="533400"/>
            <a:ext cx="417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FFFF"/>
                </a:solidFill>
                <a:latin typeface="VNI-Souvir" pitchFamily="2" charset="0"/>
              </a:rPr>
              <a:t>Coù nhaän xeùt gì veà hai goùc</a:t>
            </a:r>
          </a:p>
        </p:txBody>
      </p:sp>
      <p:sp>
        <p:nvSpPr>
          <p:cNvPr id="50252" name="Text Box 76"/>
          <p:cNvSpPr txBox="1">
            <a:spLocks noChangeArrowheads="1"/>
          </p:cNvSpPr>
          <p:nvPr/>
        </p:nvSpPr>
        <p:spPr bwMode="auto">
          <a:xfrm>
            <a:off x="5829300" y="1219200"/>
            <a:ext cx="65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FF00"/>
                </a:solidFill>
                <a:latin typeface="VNI-Souvir" pitchFamily="2" charset="0"/>
              </a:rPr>
              <a:t>vaø </a:t>
            </a:r>
          </a:p>
        </p:txBody>
      </p:sp>
      <p:sp>
        <p:nvSpPr>
          <p:cNvPr id="57" name="Action Button: Home 56">
            <a:hlinkClick r:id="rId13" action="ppaction://hlinksldjump" highlightClick="1"/>
          </p:cNvPr>
          <p:cNvSpPr/>
          <p:nvPr/>
        </p:nvSpPr>
        <p:spPr>
          <a:xfrm>
            <a:off x="8293100" y="6324600"/>
            <a:ext cx="790575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graphicFrame>
        <p:nvGraphicFramePr>
          <p:cNvPr id="59" name="Object 51"/>
          <p:cNvGraphicFramePr>
            <a:graphicFrameLocks noChangeAspect="1"/>
          </p:cNvGraphicFramePr>
          <p:nvPr/>
        </p:nvGraphicFramePr>
        <p:xfrm>
          <a:off x="3954463" y="152400"/>
          <a:ext cx="20097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6" name="Equation" r:id="rId14" imgW="1028254" imgH="241195" progId="Equation.DSMT4">
                  <p:embed/>
                </p:oleObj>
              </mc:Choice>
              <mc:Fallback>
                <p:oleObj name="Equation" r:id="rId14" imgW="1028254" imgH="241195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152400"/>
                        <a:ext cx="20097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5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5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5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5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8" dur="10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50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5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5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5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50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1" dur="500"/>
                                        <p:tgtEl>
                                          <p:spTgt spid="5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4" dur="5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6" dur="1000" fill="hold"/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8" dur="10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2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5" dur="5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50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0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1" dur="500"/>
                                        <p:tgtEl>
                                          <p:spTgt spid="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0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0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0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0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5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4" dur="500"/>
                                        <p:tgtEl>
                                          <p:spTgt spid="5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7" dur="500"/>
                                        <p:tgtEl>
                                          <p:spTgt spid="5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5" grpId="0" animBg="1"/>
      <p:bldP spid="50205" grpId="1" animBg="1"/>
      <p:bldP spid="50205" grpId="2" animBg="1"/>
      <p:bldP spid="50182" grpId="0" animBg="1"/>
      <p:bldP spid="50183" grpId="0" animBg="1"/>
      <p:bldP spid="50184" grpId="0" animBg="1"/>
      <p:bldP spid="50185" grpId="0" animBg="1"/>
      <p:bldP spid="50186" grpId="0"/>
      <p:bldP spid="50187" grpId="0"/>
      <p:bldP spid="50188" grpId="0"/>
      <p:bldP spid="50189" grpId="0"/>
      <p:bldP spid="50190" grpId="0"/>
      <p:bldP spid="50190" grpId="1"/>
      <p:bldP spid="50191" grpId="0"/>
      <p:bldP spid="50192" grpId="0"/>
      <p:bldP spid="50193" grpId="0"/>
      <p:bldP spid="50194" grpId="0" animBg="1"/>
      <p:bldP spid="50194" grpId="1" animBg="1"/>
      <p:bldP spid="50195" grpId="0" animBg="1"/>
      <p:bldP spid="50195" grpId="1" animBg="1"/>
      <p:bldP spid="50196" grpId="0" animBg="1"/>
      <p:bldP spid="50196" grpId="1" animBg="1"/>
      <p:bldP spid="50197" grpId="0" animBg="1"/>
      <p:bldP spid="50197" grpId="1" animBg="1"/>
      <p:bldP spid="50198" grpId="0" animBg="1"/>
      <p:bldP spid="50198" grpId="1" animBg="1"/>
      <p:bldP spid="50199" grpId="0" animBg="1"/>
      <p:bldP spid="50199" grpId="1" animBg="1"/>
      <p:bldP spid="50200" grpId="0"/>
      <p:bldP spid="50200" grpId="1"/>
      <p:bldP spid="50201" grpId="0"/>
      <p:bldP spid="50201" grpId="1"/>
      <p:bldP spid="50202" grpId="0"/>
      <p:bldP spid="50203" grpId="0" animBg="1"/>
      <p:bldP spid="50204" grpId="0" animBg="1"/>
      <p:bldP spid="50218" grpId="0" build="allAtOnce"/>
      <p:bldP spid="50218" grpId="1" build="allAtOnce"/>
      <p:bldP spid="50219" grpId="0" animBg="1"/>
      <p:bldP spid="50219" grpId="1" animBg="1"/>
      <p:bldP spid="50220" grpId="0" animBg="1"/>
      <p:bldP spid="50220" grpId="1" animBg="1"/>
      <p:bldP spid="50226" grpId="0"/>
      <p:bldP spid="50232" grpId="0"/>
      <p:bldP spid="50233" grpId="0"/>
      <p:bldP spid="50233" grpId="1"/>
      <p:bldP spid="50240" grpId="0"/>
      <p:bldP spid="50246" grpId="0"/>
      <p:bldP spid="50248" grpId="0"/>
      <p:bldP spid="50249" grpId="0"/>
      <p:bldP spid="50251" grpId="0"/>
      <p:bldP spid="50251" grpId="1"/>
      <p:bldP spid="50252" grpId="0"/>
      <p:bldP spid="5025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51"/>
          <p:cNvSpPr>
            <a:spLocks noChangeShapeType="1"/>
          </p:cNvSpPr>
          <p:nvPr/>
        </p:nvSpPr>
        <p:spPr bwMode="auto">
          <a:xfrm>
            <a:off x="5535613" y="2300288"/>
            <a:ext cx="14478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5562600" y="2306638"/>
            <a:ext cx="14478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0700"/>
            <a:ext cx="8229600" cy="1384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FFFF00"/>
                </a:solidFill>
              </a:rPr>
              <a:t>b. </a:t>
            </a:r>
            <a:r>
              <a:rPr lang="en-US" altLang="en-US" sz="3200" dirty="0" err="1" smtClean="0">
                <a:solidFill>
                  <a:srgbClr val="FFFF00"/>
                </a:solidFill>
              </a:rPr>
              <a:t>Chứng</a:t>
            </a:r>
            <a:r>
              <a:rPr lang="en-US" altLang="en-US" sz="3200" dirty="0" smtClean="0">
                <a:solidFill>
                  <a:srgbClr val="FFFF00"/>
                </a:solidFill>
              </a:rPr>
              <a:t> minh </a:t>
            </a:r>
            <a:r>
              <a:rPr lang="en-US" altLang="en-US" sz="3200" dirty="0" err="1" smtClean="0">
                <a:solidFill>
                  <a:srgbClr val="FFFF00"/>
                </a:solidFill>
              </a:rPr>
              <a:t>tứ</a:t>
            </a:r>
            <a:r>
              <a:rPr lang="en-US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FF00"/>
                </a:solidFill>
              </a:rPr>
              <a:t>giác</a:t>
            </a:r>
            <a:r>
              <a:rPr lang="en-US" altLang="en-US" sz="3200" dirty="0" smtClean="0">
                <a:solidFill>
                  <a:srgbClr val="FFFF00"/>
                </a:solidFill>
              </a:rPr>
              <a:t> EOO’F </a:t>
            </a:r>
            <a:r>
              <a:rPr lang="en-US" altLang="en-US" sz="3200" dirty="0" err="1" smtClean="0">
                <a:solidFill>
                  <a:srgbClr val="FFFF00"/>
                </a:solidFill>
              </a:rPr>
              <a:t>nội</a:t>
            </a:r>
            <a:r>
              <a:rPr lang="en-US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FF00"/>
                </a:solidFill>
              </a:rPr>
              <a:t>tiếp</a:t>
            </a:r>
            <a:r>
              <a:rPr lang="en-US" altLang="en-US" sz="3200" dirty="0" smtClean="0">
                <a:solidFill>
                  <a:srgbClr val="FFFF00"/>
                </a:solidFill>
              </a:rPr>
              <a:t> </a:t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78853" name="Oval 4"/>
          <p:cNvSpPr>
            <a:spLocks noChangeArrowheads="1"/>
          </p:cNvSpPr>
          <p:nvPr/>
        </p:nvSpPr>
        <p:spPr bwMode="auto">
          <a:xfrm>
            <a:off x="4038600" y="2286000"/>
            <a:ext cx="2514600" cy="2514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FFFFFF"/>
              </a:solidFill>
              <a:latin typeface="VNI-Souvir" pitchFamily="2" charset="0"/>
            </a:endParaRPr>
          </a:p>
        </p:txBody>
      </p:sp>
      <p:sp>
        <p:nvSpPr>
          <p:cNvPr id="78854" name="Oval 5"/>
          <p:cNvSpPr>
            <a:spLocks noChangeArrowheads="1"/>
          </p:cNvSpPr>
          <p:nvPr/>
        </p:nvSpPr>
        <p:spPr bwMode="auto">
          <a:xfrm>
            <a:off x="6157913" y="2590800"/>
            <a:ext cx="1981200" cy="1981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FFFFFF"/>
              </a:solidFill>
              <a:latin typeface="VNI-Souvir" pitchFamily="2" charset="0"/>
            </a:endParaRPr>
          </a:p>
        </p:txBody>
      </p:sp>
      <p:sp>
        <p:nvSpPr>
          <p:cNvPr id="78855" name="Line 6"/>
          <p:cNvSpPr>
            <a:spLocks noChangeShapeType="1"/>
          </p:cNvSpPr>
          <p:nvPr/>
        </p:nvSpPr>
        <p:spPr bwMode="auto">
          <a:xfrm flipV="1">
            <a:off x="4252913" y="2590800"/>
            <a:ext cx="2743200" cy="1676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6" name="Line 7"/>
          <p:cNvSpPr>
            <a:spLocks noChangeShapeType="1"/>
          </p:cNvSpPr>
          <p:nvPr/>
        </p:nvSpPr>
        <p:spPr bwMode="auto">
          <a:xfrm flipH="1" flipV="1">
            <a:off x="5541963" y="2306638"/>
            <a:ext cx="2362200" cy="1828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5311775" y="191135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E</a:t>
            </a:r>
          </a:p>
        </p:txBody>
      </p:sp>
      <p:sp>
        <p:nvSpPr>
          <p:cNvPr id="78858" name="Text Box 9"/>
          <p:cNvSpPr txBox="1">
            <a:spLocks noChangeArrowheads="1"/>
          </p:cNvSpPr>
          <p:nvPr/>
        </p:nvSpPr>
        <p:spPr bwMode="auto">
          <a:xfrm>
            <a:off x="6934200" y="2133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F</a:t>
            </a:r>
          </a:p>
        </p:txBody>
      </p:sp>
      <p:sp>
        <p:nvSpPr>
          <p:cNvPr id="78859" name="Text Box 10"/>
          <p:cNvSpPr txBox="1">
            <a:spLocks noChangeArrowheads="1"/>
          </p:cNvSpPr>
          <p:nvPr/>
        </p:nvSpPr>
        <p:spPr bwMode="auto">
          <a:xfrm>
            <a:off x="6248400" y="2438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A</a:t>
            </a:r>
          </a:p>
        </p:txBody>
      </p:sp>
      <p:sp>
        <p:nvSpPr>
          <p:cNvPr id="78860" name="Text Box 11"/>
          <p:cNvSpPr txBox="1">
            <a:spLocks noChangeArrowheads="1"/>
          </p:cNvSpPr>
          <p:nvPr/>
        </p:nvSpPr>
        <p:spPr bwMode="auto">
          <a:xfrm>
            <a:off x="5257800" y="3657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O</a:t>
            </a: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6934200" y="3581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O’</a:t>
            </a:r>
          </a:p>
        </p:txBody>
      </p:sp>
      <p:sp>
        <p:nvSpPr>
          <p:cNvPr id="78862" name="Text Box 13"/>
          <p:cNvSpPr txBox="1">
            <a:spLocks noChangeArrowheads="1"/>
          </p:cNvSpPr>
          <p:nvPr/>
        </p:nvSpPr>
        <p:spPr bwMode="auto">
          <a:xfrm>
            <a:off x="3810000" y="4267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C</a:t>
            </a:r>
          </a:p>
        </p:txBody>
      </p:sp>
      <p:sp>
        <p:nvSpPr>
          <p:cNvPr id="78863" name="Text Box 14"/>
          <p:cNvSpPr txBox="1">
            <a:spLocks noChangeArrowheads="1"/>
          </p:cNvSpPr>
          <p:nvPr/>
        </p:nvSpPr>
        <p:spPr bwMode="auto">
          <a:xfrm>
            <a:off x="6248400" y="4343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B</a:t>
            </a:r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 flipV="1">
            <a:off x="4259263" y="4114800"/>
            <a:ext cx="36576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5" name="Line 19"/>
          <p:cNvSpPr>
            <a:spLocks noChangeShapeType="1"/>
          </p:cNvSpPr>
          <p:nvPr/>
        </p:nvSpPr>
        <p:spPr bwMode="auto">
          <a:xfrm flipH="1">
            <a:off x="4267200" y="2286000"/>
            <a:ext cx="1295400" cy="1981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6" name="Line 20"/>
          <p:cNvSpPr>
            <a:spLocks noChangeShapeType="1"/>
          </p:cNvSpPr>
          <p:nvPr/>
        </p:nvSpPr>
        <p:spPr bwMode="auto">
          <a:xfrm>
            <a:off x="6934200" y="2590800"/>
            <a:ext cx="990600" cy="1524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7" name="Oval 21"/>
          <p:cNvSpPr>
            <a:spLocks noChangeArrowheads="1"/>
          </p:cNvSpPr>
          <p:nvPr/>
        </p:nvSpPr>
        <p:spPr bwMode="auto">
          <a:xfrm>
            <a:off x="5395913" y="34988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FFFFFF"/>
              </a:solidFill>
              <a:latin typeface="VNI-Souvir" pitchFamily="2" charset="0"/>
            </a:endParaRPr>
          </a:p>
        </p:txBody>
      </p:sp>
      <p:sp>
        <p:nvSpPr>
          <p:cNvPr id="78868" name="Oval 22"/>
          <p:cNvSpPr>
            <a:spLocks noChangeArrowheads="1"/>
          </p:cNvSpPr>
          <p:nvPr/>
        </p:nvSpPr>
        <p:spPr bwMode="auto">
          <a:xfrm>
            <a:off x="7148513" y="35401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FFFFFF"/>
              </a:solidFill>
              <a:latin typeface="VNI-Souvir" pitchFamily="2" charset="0"/>
            </a:endParaRPr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 flipH="1">
            <a:off x="5410200" y="2286000"/>
            <a:ext cx="15240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>
            <a:off x="6934200" y="2590800"/>
            <a:ext cx="228600" cy="990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>
            <a:off x="5410200" y="3546475"/>
            <a:ext cx="1752600" cy="34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 rot="-981678">
            <a:off x="304800" y="1905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  <a:latin typeface="VNI-Souvir" pitchFamily="2" charset="0"/>
              </a:rPr>
              <a:t>Ta caàn söû duïng daáu hieäu naøo ?</a:t>
            </a:r>
          </a:p>
        </p:txBody>
      </p:sp>
      <p:sp>
        <p:nvSpPr>
          <p:cNvPr id="49182" name="Arc 30"/>
          <p:cNvSpPr>
            <a:spLocks/>
          </p:cNvSpPr>
          <p:nvPr/>
        </p:nvSpPr>
        <p:spPr bwMode="auto">
          <a:xfrm rot="237726">
            <a:off x="5430838" y="3190875"/>
            <a:ext cx="317500" cy="381000"/>
          </a:xfrm>
          <a:custGeom>
            <a:avLst/>
            <a:gdLst>
              <a:gd name="T0" fmla="*/ 0 w 17996"/>
              <a:gd name="T1" fmla="*/ 0 h 21600"/>
              <a:gd name="T2" fmla="*/ 98827821 w 17996"/>
              <a:gd name="T3" fmla="*/ 52981154 h 21600"/>
              <a:gd name="T4" fmla="*/ 0 w 17996"/>
              <a:gd name="T5" fmla="*/ 11854068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996" h="21600" fill="none" extrusionOk="0">
                <a:moveTo>
                  <a:pt x="-1" y="0"/>
                </a:moveTo>
                <a:cubicBezTo>
                  <a:pt x="7237" y="0"/>
                  <a:pt x="13993" y="3624"/>
                  <a:pt x="17995" y="9654"/>
                </a:cubicBezTo>
              </a:path>
              <a:path w="17996" h="21600" stroke="0" extrusionOk="0">
                <a:moveTo>
                  <a:pt x="-1" y="0"/>
                </a:moveTo>
                <a:cubicBezTo>
                  <a:pt x="7237" y="0"/>
                  <a:pt x="13993" y="3624"/>
                  <a:pt x="17995" y="965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Arc 31"/>
          <p:cNvSpPr>
            <a:spLocks/>
          </p:cNvSpPr>
          <p:nvPr/>
        </p:nvSpPr>
        <p:spPr bwMode="auto">
          <a:xfrm rot="-3601589">
            <a:off x="6886575" y="3138488"/>
            <a:ext cx="300037" cy="363538"/>
          </a:xfrm>
          <a:custGeom>
            <a:avLst/>
            <a:gdLst>
              <a:gd name="T0" fmla="*/ 22351840 w 17996"/>
              <a:gd name="T1" fmla="*/ 0 h 21055"/>
              <a:gd name="T2" fmla="*/ 83401233 w 17996"/>
              <a:gd name="T3" fmla="*/ 46887199 h 21055"/>
              <a:gd name="T4" fmla="*/ 0 w 17996"/>
              <a:gd name="T5" fmla="*/ 108377455 h 210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996" h="21055" fill="none" extrusionOk="0">
                <a:moveTo>
                  <a:pt x="4822" y="0"/>
                </a:moveTo>
                <a:cubicBezTo>
                  <a:pt x="10218" y="1236"/>
                  <a:pt x="14934" y="4496"/>
                  <a:pt x="17995" y="9109"/>
                </a:cubicBezTo>
              </a:path>
              <a:path w="17996" h="21055" stroke="0" extrusionOk="0">
                <a:moveTo>
                  <a:pt x="4822" y="0"/>
                </a:moveTo>
                <a:cubicBezTo>
                  <a:pt x="10218" y="1236"/>
                  <a:pt x="14934" y="4496"/>
                  <a:pt x="17995" y="9109"/>
                </a:cubicBezTo>
                <a:lnTo>
                  <a:pt x="0" y="21055"/>
                </a:lnTo>
                <a:lnTo>
                  <a:pt x="4822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AutoShape 32"/>
          <p:cNvSpPr>
            <a:spLocks noChangeArrowheads="1"/>
          </p:cNvSpPr>
          <p:nvPr/>
        </p:nvSpPr>
        <p:spPr bwMode="auto">
          <a:xfrm>
            <a:off x="609600" y="2209800"/>
            <a:ext cx="3048000" cy="2514600"/>
          </a:xfrm>
          <a:prstGeom prst="wedgeEllipseCallout">
            <a:avLst>
              <a:gd name="adj1" fmla="val -13282"/>
              <a:gd name="adj2" fmla="val 60292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altLang="en-US">
              <a:solidFill>
                <a:srgbClr val="FFFFFF"/>
              </a:solidFill>
              <a:latin typeface="VNI-Souvir" pitchFamily="2" charset="0"/>
            </a:endParaRPr>
          </a:p>
        </p:txBody>
      </p:sp>
      <p:grpSp>
        <p:nvGrpSpPr>
          <p:cNvPr id="49195" name="Group 43"/>
          <p:cNvGrpSpPr>
            <a:grpSpLocks/>
          </p:cNvGrpSpPr>
          <p:nvPr/>
        </p:nvGrpSpPr>
        <p:grpSpPr bwMode="auto">
          <a:xfrm>
            <a:off x="1371600" y="2895600"/>
            <a:ext cx="1676400" cy="914400"/>
            <a:chOff x="864" y="1824"/>
            <a:chExt cx="1056" cy="576"/>
          </a:xfrm>
        </p:grpSpPr>
        <p:sp>
          <p:nvSpPr>
            <p:cNvPr id="78887" name="Line 33"/>
            <p:cNvSpPr>
              <a:spLocks noChangeShapeType="1"/>
            </p:cNvSpPr>
            <p:nvPr/>
          </p:nvSpPr>
          <p:spPr bwMode="auto">
            <a:xfrm>
              <a:off x="864" y="2400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88" name="Line 34"/>
            <p:cNvSpPr>
              <a:spLocks noChangeShapeType="1"/>
            </p:cNvSpPr>
            <p:nvPr/>
          </p:nvSpPr>
          <p:spPr bwMode="auto">
            <a:xfrm flipH="1">
              <a:off x="864" y="1824"/>
              <a:ext cx="24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89" name="Line 35"/>
            <p:cNvSpPr>
              <a:spLocks noChangeShapeType="1"/>
            </p:cNvSpPr>
            <p:nvPr/>
          </p:nvSpPr>
          <p:spPr bwMode="auto">
            <a:xfrm>
              <a:off x="1104" y="1824"/>
              <a:ext cx="781" cy="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90" name="Line 36"/>
            <p:cNvSpPr>
              <a:spLocks noChangeShapeType="1"/>
            </p:cNvSpPr>
            <p:nvPr/>
          </p:nvSpPr>
          <p:spPr bwMode="auto">
            <a:xfrm flipH="1">
              <a:off x="864" y="1872"/>
              <a:ext cx="81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91" name="Line 37"/>
            <p:cNvSpPr>
              <a:spLocks noChangeShapeType="1"/>
            </p:cNvSpPr>
            <p:nvPr/>
          </p:nvSpPr>
          <p:spPr bwMode="auto">
            <a:xfrm>
              <a:off x="1680" y="1872"/>
              <a:ext cx="218" cy="5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92" name="Line 38"/>
            <p:cNvSpPr>
              <a:spLocks noChangeShapeType="1"/>
            </p:cNvSpPr>
            <p:nvPr/>
          </p:nvSpPr>
          <p:spPr bwMode="auto">
            <a:xfrm>
              <a:off x="1104" y="1824"/>
              <a:ext cx="589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91" name="Arc 39"/>
          <p:cNvSpPr>
            <a:spLocks/>
          </p:cNvSpPr>
          <p:nvPr/>
        </p:nvSpPr>
        <p:spPr bwMode="auto">
          <a:xfrm rot="296895">
            <a:off x="1443038" y="3433763"/>
            <a:ext cx="304800" cy="374650"/>
          </a:xfrm>
          <a:custGeom>
            <a:avLst/>
            <a:gdLst>
              <a:gd name="T0" fmla="*/ 30213899 w 16926"/>
              <a:gd name="T1" fmla="*/ 0 h 20971"/>
              <a:gd name="T2" fmla="*/ 98840791 w 16926"/>
              <a:gd name="T3" fmla="*/ 43060900 h 20971"/>
              <a:gd name="T4" fmla="*/ 0 w 16926"/>
              <a:gd name="T5" fmla="*/ 119574592 h 209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26" h="20971" fill="none" extrusionOk="0">
                <a:moveTo>
                  <a:pt x="5174" y="-1"/>
                </a:moveTo>
                <a:cubicBezTo>
                  <a:pt x="9819" y="1146"/>
                  <a:pt x="13953" y="3802"/>
                  <a:pt x="16926" y="7551"/>
                </a:cubicBezTo>
              </a:path>
              <a:path w="16926" h="20971" stroke="0" extrusionOk="0">
                <a:moveTo>
                  <a:pt x="5174" y="-1"/>
                </a:moveTo>
                <a:cubicBezTo>
                  <a:pt x="9819" y="1146"/>
                  <a:pt x="13953" y="3802"/>
                  <a:pt x="16926" y="7551"/>
                </a:cubicBezTo>
                <a:lnTo>
                  <a:pt x="0" y="20971"/>
                </a:lnTo>
                <a:lnTo>
                  <a:pt x="5174" y="-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92" name="Arc 40"/>
          <p:cNvSpPr>
            <a:spLocks/>
          </p:cNvSpPr>
          <p:nvPr/>
        </p:nvSpPr>
        <p:spPr bwMode="auto">
          <a:xfrm rot="-3742108">
            <a:off x="2708275" y="3333751"/>
            <a:ext cx="295275" cy="463550"/>
          </a:xfrm>
          <a:custGeom>
            <a:avLst/>
            <a:gdLst>
              <a:gd name="T0" fmla="*/ 37874767 w 16926"/>
              <a:gd name="T1" fmla="*/ 0 h 20388"/>
              <a:gd name="T2" fmla="*/ 89861031 w 16926"/>
              <a:gd name="T3" fmla="*/ 81909863 h 20388"/>
              <a:gd name="T4" fmla="*/ 0 w 16926"/>
              <a:gd name="T5" fmla="*/ 239629635 h 203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26" h="20388" fill="none" extrusionOk="0">
                <a:moveTo>
                  <a:pt x="7133" y="0"/>
                </a:moveTo>
                <a:cubicBezTo>
                  <a:pt x="10991" y="1349"/>
                  <a:pt x="14387" y="3766"/>
                  <a:pt x="16926" y="6968"/>
                </a:cubicBezTo>
              </a:path>
              <a:path w="16926" h="20388" stroke="0" extrusionOk="0">
                <a:moveTo>
                  <a:pt x="7133" y="0"/>
                </a:moveTo>
                <a:cubicBezTo>
                  <a:pt x="10991" y="1349"/>
                  <a:pt x="14387" y="3766"/>
                  <a:pt x="16926" y="6968"/>
                </a:cubicBezTo>
                <a:lnTo>
                  <a:pt x="0" y="20388"/>
                </a:lnTo>
                <a:lnTo>
                  <a:pt x="7133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9194" name="Text Box 42"/>
          <p:cNvSpPr txBox="1">
            <a:spLocks noChangeArrowheads="1"/>
          </p:cNvSpPr>
          <p:nvPr/>
        </p:nvSpPr>
        <p:spPr bwMode="auto">
          <a:xfrm>
            <a:off x="1447800" y="5105400"/>
            <a:ext cx="2209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6000">
                <a:solidFill>
                  <a:srgbClr val="FFFF00"/>
                </a:solidFill>
                <a:latin typeface="VNI-Souvir" pitchFamily="2" charset="0"/>
              </a:rPr>
              <a:t>?</a:t>
            </a:r>
          </a:p>
        </p:txBody>
      </p:sp>
      <p:sp>
        <p:nvSpPr>
          <p:cNvPr id="49196" name="Text Box 44"/>
          <p:cNvSpPr txBox="1">
            <a:spLocks noChangeArrowheads="1"/>
          </p:cNvSpPr>
          <p:nvPr/>
        </p:nvSpPr>
        <p:spPr bwMode="auto">
          <a:xfrm>
            <a:off x="2971800" y="4876800"/>
            <a:ext cx="5486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  <a:latin typeface="VNI-Souvir" pitchFamily="2" charset="0"/>
              </a:rPr>
              <a:t>Haõy so saùnh 2 goùc EOA vaø ECA ?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  <a:latin typeface="VNI-Souvir" pitchFamily="2" charset="0"/>
              </a:rPr>
              <a:t>So saùnh 2 goùc AO’F vaø ADF ?</a:t>
            </a:r>
          </a:p>
        </p:txBody>
      </p:sp>
      <p:sp>
        <p:nvSpPr>
          <p:cNvPr id="49198" name="Arc 46"/>
          <p:cNvSpPr>
            <a:spLocks/>
          </p:cNvSpPr>
          <p:nvPr/>
        </p:nvSpPr>
        <p:spPr bwMode="auto">
          <a:xfrm rot="4832151" flipH="1">
            <a:off x="4318794" y="3883819"/>
            <a:ext cx="311150" cy="354012"/>
          </a:xfrm>
          <a:custGeom>
            <a:avLst/>
            <a:gdLst>
              <a:gd name="T0" fmla="*/ 69082761 w 15097"/>
              <a:gd name="T1" fmla="*/ 0 h 20107"/>
              <a:gd name="T2" fmla="*/ 132168552 w 15097"/>
              <a:gd name="T3" fmla="*/ 25427488 h 20107"/>
              <a:gd name="T4" fmla="*/ 0 w 15097"/>
              <a:gd name="T5" fmla="*/ 109738597 h 201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097" h="20107" fill="none" extrusionOk="0">
                <a:moveTo>
                  <a:pt x="7891" y="-1"/>
                </a:moveTo>
                <a:cubicBezTo>
                  <a:pt x="10580" y="1055"/>
                  <a:pt x="13030" y="2639"/>
                  <a:pt x="15096" y="4659"/>
                </a:cubicBezTo>
              </a:path>
              <a:path w="15097" h="20107" stroke="0" extrusionOk="0">
                <a:moveTo>
                  <a:pt x="7891" y="-1"/>
                </a:moveTo>
                <a:cubicBezTo>
                  <a:pt x="10580" y="1055"/>
                  <a:pt x="13030" y="2639"/>
                  <a:pt x="15096" y="4659"/>
                </a:cubicBezTo>
                <a:lnTo>
                  <a:pt x="0" y="20107"/>
                </a:lnTo>
                <a:lnTo>
                  <a:pt x="7891" y="-1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99" name="Arc 47"/>
          <p:cNvSpPr>
            <a:spLocks/>
          </p:cNvSpPr>
          <p:nvPr/>
        </p:nvSpPr>
        <p:spPr bwMode="auto">
          <a:xfrm rot="21373832" flipH="1">
            <a:off x="7510463" y="3717925"/>
            <a:ext cx="311150" cy="354013"/>
          </a:xfrm>
          <a:custGeom>
            <a:avLst/>
            <a:gdLst>
              <a:gd name="T0" fmla="*/ 69082761 w 15097"/>
              <a:gd name="T1" fmla="*/ 0 h 20107"/>
              <a:gd name="T2" fmla="*/ 132168552 w 15097"/>
              <a:gd name="T3" fmla="*/ 25427630 h 20107"/>
              <a:gd name="T4" fmla="*/ 0 w 15097"/>
              <a:gd name="T5" fmla="*/ 109739523 h 201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097" h="20107" fill="none" extrusionOk="0">
                <a:moveTo>
                  <a:pt x="7891" y="-1"/>
                </a:moveTo>
                <a:cubicBezTo>
                  <a:pt x="10580" y="1055"/>
                  <a:pt x="13030" y="2639"/>
                  <a:pt x="15096" y="4659"/>
                </a:cubicBezTo>
              </a:path>
              <a:path w="15097" h="20107" stroke="0" extrusionOk="0">
                <a:moveTo>
                  <a:pt x="7891" y="-1"/>
                </a:moveTo>
                <a:cubicBezTo>
                  <a:pt x="10580" y="1055"/>
                  <a:pt x="13030" y="2639"/>
                  <a:pt x="15096" y="4659"/>
                </a:cubicBezTo>
                <a:lnTo>
                  <a:pt x="0" y="20107"/>
                </a:lnTo>
                <a:lnTo>
                  <a:pt x="7891" y="-1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83" name="Text Box 49"/>
          <p:cNvSpPr txBox="1">
            <a:spLocks noChangeArrowheads="1"/>
          </p:cNvSpPr>
          <p:nvPr/>
        </p:nvSpPr>
        <p:spPr bwMode="auto">
          <a:xfrm>
            <a:off x="8001000" y="4191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D</a:t>
            </a:r>
          </a:p>
        </p:txBody>
      </p:sp>
      <p:sp>
        <p:nvSpPr>
          <p:cNvPr id="49202" name="Text Box 50"/>
          <p:cNvSpPr txBox="1">
            <a:spLocks noChangeArrowheads="1"/>
          </p:cNvSpPr>
          <p:nvPr/>
        </p:nvSpPr>
        <p:spPr bwMode="auto">
          <a:xfrm>
            <a:off x="3048000" y="5943600"/>
            <a:ext cx="525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  <a:latin typeface="VNI-Souvir" pitchFamily="2" charset="0"/>
              </a:rPr>
              <a:t>So saùnh hai goùc ECA vaø FDA vaø ruùt ra keát luaän ?</a:t>
            </a:r>
          </a:p>
        </p:txBody>
      </p:sp>
      <p:sp>
        <p:nvSpPr>
          <p:cNvPr id="49204" name="Text Box 52"/>
          <p:cNvSpPr txBox="1">
            <a:spLocks noChangeArrowheads="1"/>
          </p:cNvSpPr>
          <p:nvPr/>
        </p:nvSpPr>
        <p:spPr bwMode="auto">
          <a:xfrm>
            <a:off x="457200" y="1752600"/>
            <a:ext cx="344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FFFF"/>
                </a:solidFill>
                <a:latin typeface="VNI-Souvir" pitchFamily="2" charset="0"/>
              </a:rPr>
              <a:t>Haõy nhaän xeùt töù giaùc</a:t>
            </a:r>
          </a:p>
        </p:txBody>
      </p:sp>
      <p:sp>
        <p:nvSpPr>
          <p:cNvPr id="44" name="Action Button: Home 43">
            <a:hlinkClick r:id="rId2" action="ppaction://hlinksldjump" highlightClick="1"/>
          </p:cNvPr>
          <p:cNvSpPr/>
          <p:nvPr/>
        </p:nvSpPr>
        <p:spPr>
          <a:xfrm>
            <a:off x="8293100" y="6324600"/>
            <a:ext cx="790575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49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9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xit" presetSubtype="3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10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10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7" grpId="0" animBg="1"/>
      <p:bldP spid="49177" grpId="0" animBg="1"/>
      <p:bldP spid="49178" grpId="0" animBg="1"/>
      <p:bldP spid="49179" grpId="0" animBg="1"/>
      <p:bldP spid="49180" grpId="0" build="allAtOnce"/>
      <p:bldP spid="49182" grpId="0" animBg="1"/>
      <p:bldP spid="49182" grpId="1" animBg="1"/>
      <p:bldP spid="49182" grpId="2" animBg="1"/>
      <p:bldP spid="49183" grpId="0" animBg="1"/>
      <p:bldP spid="49183" grpId="1" animBg="1"/>
      <p:bldP spid="49183" grpId="2" animBg="1"/>
      <p:bldP spid="49184" grpId="0" animBg="1"/>
      <p:bldP spid="49184" grpId="1" animBg="1"/>
      <p:bldP spid="49184" grpId="2" animBg="1"/>
      <p:bldP spid="49191" grpId="0" animBg="1"/>
      <p:bldP spid="49191" grpId="1" animBg="1"/>
      <p:bldP spid="49191" grpId="2" animBg="1"/>
      <p:bldP spid="49192" grpId="0" animBg="1"/>
      <p:bldP spid="49192" grpId="1" animBg="1"/>
      <p:bldP spid="49192" grpId="2" animBg="1"/>
      <p:bldP spid="49194" grpId="0"/>
      <p:bldP spid="49194" grpId="1"/>
      <p:bldP spid="49194" grpId="2"/>
      <p:bldP spid="49196" grpId="0"/>
      <p:bldP spid="49198" grpId="0" animBg="1"/>
      <p:bldP spid="49198" grpId="1" animBg="1"/>
      <p:bldP spid="49198" grpId="2" animBg="1"/>
      <p:bldP spid="49199" grpId="0" animBg="1"/>
      <p:bldP spid="49199" grpId="1" animBg="1"/>
      <p:bldP spid="49199" grpId="2" animBg="1"/>
      <p:bldP spid="49199" grpId="3" animBg="1"/>
      <p:bldP spid="49202" grpId="0"/>
      <p:bldP spid="49204" grpId="0"/>
      <p:bldP spid="4920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72" name="Text Box 52"/>
          <p:cNvSpPr txBox="1">
            <a:spLocks noChangeArrowheads="1"/>
          </p:cNvSpPr>
          <p:nvPr/>
        </p:nvSpPr>
        <p:spPr bwMode="auto">
          <a:xfrm>
            <a:off x="457200" y="1916113"/>
            <a:ext cx="910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Xét (O) ta có</a:t>
            </a:r>
            <a:r>
              <a:rPr lang="en-US" altLang="en-US">
                <a:solidFill>
                  <a:srgbClr val="FFFFFF"/>
                </a:solidFill>
                <a:latin typeface="VNI-Souvir" pitchFamily="2" charset="0"/>
              </a:rPr>
              <a:t>          	 ( goùc noäi tieáp vaø goùc ôû taâm cuøng chaén        )</a:t>
            </a:r>
          </a:p>
        </p:txBody>
      </p:sp>
      <p:sp>
        <p:nvSpPr>
          <p:cNvPr id="56370" name="Text Box 50"/>
          <p:cNvSpPr txBox="1">
            <a:spLocks noChangeArrowheads="1"/>
          </p:cNvSpPr>
          <p:nvPr/>
        </p:nvSpPr>
        <p:spPr bwMode="auto">
          <a:xfrm>
            <a:off x="0" y="1427163"/>
            <a:ext cx="830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Souvir" pitchFamily="2" charset="0"/>
              </a:rPr>
              <a:t>         ù                  ( goùc noäi tieáp vaø goùc ôû taâm cuøng chaén        )</a:t>
            </a:r>
          </a:p>
        </p:txBody>
      </p:sp>
      <p:sp>
        <p:nvSpPr>
          <p:cNvPr id="56357" name="Rectangle 37"/>
          <p:cNvSpPr>
            <a:spLocks noChangeArrowheads="1"/>
          </p:cNvSpPr>
          <p:nvPr/>
        </p:nvSpPr>
        <p:spPr bwMode="auto">
          <a:xfrm>
            <a:off x="304800" y="381000"/>
            <a:ext cx="7018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28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b</a:t>
            </a:r>
            <a:r>
              <a:rPr lang="en-US" alt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. </a:t>
            </a:r>
            <a:r>
              <a:rPr lang="en-US" alt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Chöùng</a:t>
            </a:r>
            <a:r>
              <a:rPr lang="en-US" alt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minh </a:t>
            </a:r>
            <a:r>
              <a:rPr lang="en-US" alt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töù</a:t>
            </a:r>
            <a:r>
              <a:rPr lang="en-US" alt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giaùc</a:t>
            </a:r>
            <a:r>
              <a:rPr lang="en-US" alt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EOO’F </a:t>
            </a:r>
            <a:r>
              <a:rPr lang="en-US" alt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noäi</a:t>
            </a:r>
            <a:r>
              <a:rPr lang="en-US" alt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tieáp</a:t>
            </a:r>
            <a:endParaRPr lang="en-US" altLang="en-US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Souvir" pitchFamily="2" charset="0"/>
            </a:endParaRPr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>
            <a:off x="533400" y="914400"/>
            <a:ext cx="6575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6359" name="Object 3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873125" y="1470025"/>
          <a:ext cx="121920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7" name="Equation" r:id="rId3" imgW="1002865" imgH="228501" progId="Equation.DSMT4">
                  <p:embed/>
                </p:oleObj>
              </mc:Choice>
              <mc:Fallback>
                <p:oleObj name="Equation" r:id="rId3" imgW="1002865" imgH="228501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470025"/>
                        <a:ext cx="1219200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61" name="Object 4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05000" y="1974850"/>
          <a:ext cx="12954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8" name="Equation" r:id="rId5" imgW="1040948" imgH="228501" progId="Equation.DSMT4">
                  <p:embed/>
                </p:oleObj>
              </mc:Choice>
              <mc:Fallback>
                <p:oleObj name="Equation" r:id="rId5" imgW="1040948" imgH="228501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74850"/>
                        <a:ext cx="1295400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64" name="Object 4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705600" y="1368425"/>
          <a:ext cx="4572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9" name="Equation" r:id="rId7" imgW="279279" imgH="215806" progId="Equation.DSMT4">
                  <p:embed/>
                </p:oleObj>
              </mc:Choice>
              <mc:Fallback>
                <p:oleObj name="Equation" r:id="rId7" imgW="279279" imgH="215806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368425"/>
                        <a:ext cx="4572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67" name="Object 4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924800" y="1947863"/>
          <a:ext cx="53340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0" name="Equation" r:id="rId9" imgW="291847" imgH="215713" progId="Equation.DSMT4">
                  <p:embed/>
                </p:oleObj>
              </mc:Choice>
              <mc:Fallback>
                <p:oleObj name="Equation" r:id="rId9" imgW="291847" imgH="215713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947863"/>
                        <a:ext cx="533400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73" name="Object 53"/>
          <p:cNvGraphicFramePr>
            <a:graphicFrameLocks noChangeAspect="1"/>
          </p:cNvGraphicFramePr>
          <p:nvPr/>
        </p:nvGraphicFramePr>
        <p:xfrm>
          <a:off x="2708275" y="3027363"/>
          <a:ext cx="14478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1" name="Equation" r:id="rId11" imgW="914400" imgH="228600" progId="Equation.DSMT4">
                  <p:embed/>
                </p:oleObj>
              </mc:Choice>
              <mc:Fallback>
                <p:oleObj name="Equation" r:id="rId11" imgW="914400" imgH="2286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3027363"/>
                        <a:ext cx="1447800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75" name="Text Box 55"/>
          <p:cNvSpPr txBox="1">
            <a:spLocks noChangeArrowheads="1"/>
          </p:cNvSpPr>
          <p:nvPr/>
        </p:nvSpPr>
        <p:spPr bwMode="auto">
          <a:xfrm>
            <a:off x="838200" y="304165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Souvir" pitchFamily="2" charset="0"/>
              </a:rPr>
              <a:t>Töø ñoù suy ra : </a:t>
            </a:r>
          </a:p>
        </p:txBody>
      </p:sp>
      <p:sp>
        <p:nvSpPr>
          <p:cNvPr id="56376" name="Text Box 56"/>
          <p:cNvSpPr txBox="1">
            <a:spLocks noChangeArrowheads="1"/>
          </p:cNvSpPr>
          <p:nvPr/>
        </p:nvSpPr>
        <p:spPr bwMode="auto">
          <a:xfrm>
            <a:off x="873125" y="3417888"/>
            <a:ext cx="3470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Souvir" pitchFamily="2" charset="0"/>
              </a:rPr>
              <a:t>Vaäy töù giaùc EOO’F noäi tieáp</a:t>
            </a:r>
          </a:p>
        </p:txBody>
      </p:sp>
      <p:grpSp>
        <p:nvGrpSpPr>
          <p:cNvPr id="56378" name="Group 58"/>
          <p:cNvGrpSpPr>
            <a:grpSpLocks/>
          </p:cNvGrpSpPr>
          <p:nvPr/>
        </p:nvGrpSpPr>
        <p:grpSpPr bwMode="auto">
          <a:xfrm>
            <a:off x="4157663" y="2668588"/>
            <a:ext cx="4800600" cy="2889250"/>
            <a:chOff x="2448" y="2112"/>
            <a:chExt cx="3024" cy="1820"/>
          </a:xfrm>
        </p:grpSpPr>
        <p:grpSp>
          <p:nvGrpSpPr>
            <p:cNvPr id="79891" name="Group 33"/>
            <p:cNvGrpSpPr>
              <a:grpSpLocks/>
            </p:cNvGrpSpPr>
            <p:nvPr/>
          </p:nvGrpSpPr>
          <p:grpSpPr bwMode="auto">
            <a:xfrm>
              <a:off x="2448" y="2112"/>
              <a:ext cx="2727" cy="1820"/>
              <a:chOff x="912" y="1444"/>
              <a:chExt cx="2727" cy="1820"/>
            </a:xfrm>
          </p:grpSpPr>
          <p:sp>
            <p:nvSpPr>
              <p:cNvPr id="79893" name="Oval 4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1584" cy="1584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alt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  <p:sp>
            <p:nvSpPr>
              <p:cNvPr id="79894" name="Oval 5"/>
              <p:cNvSpPr>
                <a:spLocks noChangeArrowheads="1"/>
              </p:cNvSpPr>
              <p:nvPr/>
            </p:nvSpPr>
            <p:spPr bwMode="auto">
              <a:xfrm>
                <a:off x="2391" y="1872"/>
                <a:ext cx="1248" cy="1248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alt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  <p:sp>
            <p:nvSpPr>
              <p:cNvPr id="79895" name="Line 6"/>
              <p:cNvSpPr>
                <a:spLocks noChangeShapeType="1"/>
              </p:cNvSpPr>
              <p:nvPr/>
            </p:nvSpPr>
            <p:spPr bwMode="auto">
              <a:xfrm flipV="1">
                <a:off x="1191" y="1872"/>
                <a:ext cx="1728" cy="105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96" name="Line 7"/>
              <p:cNvSpPr>
                <a:spLocks noChangeShapeType="1"/>
              </p:cNvSpPr>
              <p:nvPr/>
            </p:nvSpPr>
            <p:spPr bwMode="auto">
              <a:xfrm flipH="1" flipV="1">
                <a:off x="2003" y="1693"/>
                <a:ext cx="1488" cy="115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97" name="Text Box 8"/>
              <p:cNvSpPr txBox="1">
                <a:spLocks noChangeArrowheads="1"/>
              </p:cNvSpPr>
              <p:nvPr/>
            </p:nvSpPr>
            <p:spPr bwMode="auto">
              <a:xfrm>
                <a:off x="1858" y="1444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FFFF"/>
                    </a:solidFill>
                    <a:latin typeface="VNI-Aptima" pitchFamily="2" charset="0"/>
                  </a:rPr>
                  <a:t>E</a:t>
                </a:r>
              </a:p>
            </p:txBody>
          </p:sp>
          <p:sp>
            <p:nvSpPr>
              <p:cNvPr id="79898" name="Text Box 9"/>
              <p:cNvSpPr txBox="1">
                <a:spLocks noChangeArrowheads="1"/>
              </p:cNvSpPr>
              <p:nvPr/>
            </p:nvSpPr>
            <p:spPr bwMode="auto">
              <a:xfrm>
                <a:off x="2880" y="1584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FFFF"/>
                    </a:solidFill>
                    <a:latin typeface="VNI-Aptima" pitchFamily="2" charset="0"/>
                  </a:rPr>
                  <a:t>F</a:t>
                </a:r>
              </a:p>
            </p:txBody>
          </p:sp>
          <p:sp>
            <p:nvSpPr>
              <p:cNvPr id="79899" name="Text Box 10"/>
              <p:cNvSpPr txBox="1">
                <a:spLocks noChangeArrowheads="1"/>
              </p:cNvSpPr>
              <p:nvPr/>
            </p:nvSpPr>
            <p:spPr bwMode="auto">
              <a:xfrm>
                <a:off x="2448" y="1776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FFFF"/>
                    </a:solidFill>
                    <a:latin typeface="VNI-Aptima" pitchFamily="2" charset="0"/>
                  </a:rPr>
                  <a:t>A</a:t>
                </a:r>
              </a:p>
            </p:txBody>
          </p:sp>
          <p:sp>
            <p:nvSpPr>
              <p:cNvPr id="79900" name="Text Box 11"/>
              <p:cNvSpPr txBox="1">
                <a:spLocks noChangeArrowheads="1"/>
              </p:cNvSpPr>
              <p:nvPr/>
            </p:nvSpPr>
            <p:spPr bwMode="auto">
              <a:xfrm>
                <a:off x="1824" y="2544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FFFF"/>
                    </a:solidFill>
                    <a:latin typeface="VNI-Aptima" pitchFamily="2" charset="0"/>
                  </a:rPr>
                  <a:t>O</a:t>
                </a:r>
              </a:p>
            </p:txBody>
          </p:sp>
          <p:sp>
            <p:nvSpPr>
              <p:cNvPr id="79901" name="Text Box 12"/>
              <p:cNvSpPr txBox="1">
                <a:spLocks noChangeArrowheads="1"/>
              </p:cNvSpPr>
              <p:nvPr/>
            </p:nvSpPr>
            <p:spPr bwMode="auto">
              <a:xfrm>
                <a:off x="2880" y="2496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FFFF"/>
                    </a:solidFill>
                    <a:latin typeface="VNI-Aptima" pitchFamily="2" charset="0"/>
                  </a:rPr>
                  <a:t>O’</a:t>
                </a:r>
              </a:p>
            </p:txBody>
          </p:sp>
          <p:sp>
            <p:nvSpPr>
              <p:cNvPr id="79902" name="Text Box 13"/>
              <p:cNvSpPr txBox="1">
                <a:spLocks noChangeArrowheads="1"/>
              </p:cNvSpPr>
              <p:nvPr/>
            </p:nvSpPr>
            <p:spPr bwMode="auto">
              <a:xfrm>
                <a:off x="912" y="2928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FFFF"/>
                    </a:solidFill>
                    <a:latin typeface="VNI-Aptima" pitchFamily="2" charset="0"/>
                  </a:rPr>
                  <a:t>C</a:t>
                </a:r>
              </a:p>
            </p:txBody>
          </p:sp>
          <p:sp>
            <p:nvSpPr>
              <p:cNvPr id="79903" name="Text Box 14"/>
              <p:cNvSpPr txBox="1">
                <a:spLocks noChangeArrowheads="1"/>
              </p:cNvSpPr>
              <p:nvPr/>
            </p:nvSpPr>
            <p:spPr bwMode="auto">
              <a:xfrm>
                <a:off x="2448" y="2976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FFFF"/>
                    </a:solidFill>
                    <a:latin typeface="VNI-Aptima" pitchFamily="2" charset="0"/>
                  </a:rPr>
                  <a:t>B</a:t>
                </a:r>
              </a:p>
            </p:txBody>
          </p:sp>
          <p:sp>
            <p:nvSpPr>
              <p:cNvPr id="79904" name="Line 15"/>
              <p:cNvSpPr>
                <a:spLocks noChangeShapeType="1"/>
              </p:cNvSpPr>
              <p:nvPr/>
            </p:nvSpPr>
            <p:spPr bwMode="auto">
              <a:xfrm>
                <a:off x="2016" y="1693"/>
                <a:ext cx="912" cy="19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05" name="Line 16"/>
              <p:cNvSpPr>
                <a:spLocks noChangeShapeType="1"/>
              </p:cNvSpPr>
              <p:nvPr/>
            </p:nvSpPr>
            <p:spPr bwMode="auto">
              <a:xfrm flipV="1">
                <a:off x="1187" y="2832"/>
                <a:ext cx="2304" cy="9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06" name="Line 19"/>
              <p:cNvSpPr>
                <a:spLocks noChangeShapeType="1"/>
              </p:cNvSpPr>
              <p:nvPr/>
            </p:nvSpPr>
            <p:spPr bwMode="auto">
              <a:xfrm flipH="1">
                <a:off x="1200" y="1680"/>
                <a:ext cx="816" cy="124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07" name="Line 20"/>
              <p:cNvSpPr>
                <a:spLocks noChangeShapeType="1"/>
              </p:cNvSpPr>
              <p:nvPr/>
            </p:nvSpPr>
            <p:spPr bwMode="auto">
              <a:xfrm>
                <a:off x="2880" y="1872"/>
                <a:ext cx="624" cy="96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08" name="Oval 21"/>
              <p:cNvSpPr>
                <a:spLocks noChangeArrowheads="1"/>
              </p:cNvSpPr>
              <p:nvPr/>
            </p:nvSpPr>
            <p:spPr bwMode="auto">
              <a:xfrm>
                <a:off x="1911" y="244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alt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  <p:sp>
            <p:nvSpPr>
              <p:cNvPr id="79909" name="Oval 22"/>
              <p:cNvSpPr>
                <a:spLocks noChangeArrowheads="1"/>
              </p:cNvSpPr>
              <p:nvPr/>
            </p:nvSpPr>
            <p:spPr bwMode="auto">
              <a:xfrm>
                <a:off x="3015" y="247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alt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  <p:sp>
            <p:nvSpPr>
              <p:cNvPr id="79910" name="Arc 25"/>
              <p:cNvSpPr>
                <a:spLocks/>
              </p:cNvSpPr>
              <p:nvPr/>
            </p:nvSpPr>
            <p:spPr bwMode="auto">
              <a:xfrm rot="237726">
                <a:off x="1964" y="2234"/>
                <a:ext cx="200" cy="240"/>
              </a:xfrm>
              <a:custGeom>
                <a:avLst/>
                <a:gdLst>
                  <a:gd name="T0" fmla="*/ 0 w 17996"/>
                  <a:gd name="T1" fmla="*/ 0 h 21600"/>
                  <a:gd name="T2" fmla="*/ 0 w 17996"/>
                  <a:gd name="T3" fmla="*/ 0 h 21600"/>
                  <a:gd name="T4" fmla="*/ 0 w 1799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996" h="21600" fill="none" extrusionOk="0">
                    <a:moveTo>
                      <a:pt x="-1" y="0"/>
                    </a:moveTo>
                    <a:cubicBezTo>
                      <a:pt x="7237" y="0"/>
                      <a:pt x="13993" y="3624"/>
                      <a:pt x="17995" y="9654"/>
                    </a:cubicBezTo>
                  </a:path>
                  <a:path w="17996" h="21600" stroke="0" extrusionOk="0">
                    <a:moveTo>
                      <a:pt x="-1" y="0"/>
                    </a:moveTo>
                    <a:cubicBezTo>
                      <a:pt x="7237" y="0"/>
                      <a:pt x="13993" y="3624"/>
                      <a:pt x="17995" y="9654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1" name="Line 26"/>
              <p:cNvSpPr>
                <a:spLocks noChangeShapeType="1"/>
              </p:cNvSpPr>
              <p:nvPr/>
            </p:nvSpPr>
            <p:spPr bwMode="auto">
              <a:xfrm>
                <a:off x="2029" y="1702"/>
                <a:ext cx="912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12" name="Line 27"/>
              <p:cNvSpPr>
                <a:spLocks noChangeShapeType="1"/>
              </p:cNvSpPr>
              <p:nvPr/>
            </p:nvSpPr>
            <p:spPr bwMode="auto">
              <a:xfrm flipH="1">
                <a:off x="1933" y="1689"/>
                <a:ext cx="96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13" name="Line 28"/>
              <p:cNvSpPr>
                <a:spLocks noChangeShapeType="1"/>
              </p:cNvSpPr>
              <p:nvPr/>
            </p:nvSpPr>
            <p:spPr bwMode="auto">
              <a:xfrm>
                <a:off x="2893" y="1881"/>
                <a:ext cx="144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14" name="Line 29"/>
              <p:cNvSpPr>
                <a:spLocks noChangeShapeType="1"/>
              </p:cNvSpPr>
              <p:nvPr/>
            </p:nvSpPr>
            <p:spPr bwMode="auto">
              <a:xfrm>
                <a:off x="1933" y="2483"/>
                <a:ext cx="1104" cy="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15" name="Arc 30"/>
              <p:cNvSpPr>
                <a:spLocks/>
              </p:cNvSpPr>
              <p:nvPr/>
            </p:nvSpPr>
            <p:spPr bwMode="auto">
              <a:xfrm rot="-3601589">
                <a:off x="2852" y="2232"/>
                <a:ext cx="189" cy="229"/>
              </a:xfrm>
              <a:custGeom>
                <a:avLst/>
                <a:gdLst>
                  <a:gd name="T0" fmla="*/ 0 w 17996"/>
                  <a:gd name="T1" fmla="*/ 0 h 21055"/>
                  <a:gd name="T2" fmla="*/ 0 w 17996"/>
                  <a:gd name="T3" fmla="*/ 0 h 21055"/>
                  <a:gd name="T4" fmla="*/ 0 w 17996"/>
                  <a:gd name="T5" fmla="*/ 0 h 210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996" h="21055" fill="none" extrusionOk="0">
                    <a:moveTo>
                      <a:pt x="4822" y="0"/>
                    </a:moveTo>
                    <a:cubicBezTo>
                      <a:pt x="10218" y="1236"/>
                      <a:pt x="14934" y="4496"/>
                      <a:pt x="17995" y="9109"/>
                    </a:cubicBezTo>
                  </a:path>
                  <a:path w="17996" h="21055" stroke="0" extrusionOk="0">
                    <a:moveTo>
                      <a:pt x="4822" y="0"/>
                    </a:moveTo>
                    <a:cubicBezTo>
                      <a:pt x="10218" y="1236"/>
                      <a:pt x="14934" y="4496"/>
                      <a:pt x="17995" y="9109"/>
                    </a:cubicBezTo>
                    <a:lnTo>
                      <a:pt x="0" y="21055"/>
                    </a:lnTo>
                    <a:lnTo>
                      <a:pt x="4822" y="0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6" name="Arc 31"/>
              <p:cNvSpPr>
                <a:spLocks/>
              </p:cNvSpPr>
              <p:nvPr/>
            </p:nvSpPr>
            <p:spPr bwMode="auto">
              <a:xfrm rot="4832151" flipH="1">
                <a:off x="1246" y="2668"/>
                <a:ext cx="196" cy="223"/>
              </a:xfrm>
              <a:custGeom>
                <a:avLst/>
                <a:gdLst>
                  <a:gd name="T0" fmla="*/ 0 w 15097"/>
                  <a:gd name="T1" fmla="*/ 0 h 20107"/>
                  <a:gd name="T2" fmla="*/ 0 w 15097"/>
                  <a:gd name="T3" fmla="*/ 0 h 20107"/>
                  <a:gd name="T4" fmla="*/ 0 w 15097"/>
                  <a:gd name="T5" fmla="*/ 0 h 201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097" h="20107" fill="none" extrusionOk="0">
                    <a:moveTo>
                      <a:pt x="7891" y="-1"/>
                    </a:moveTo>
                    <a:cubicBezTo>
                      <a:pt x="10580" y="1055"/>
                      <a:pt x="13030" y="2639"/>
                      <a:pt x="15096" y="4659"/>
                    </a:cubicBezTo>
                  </a:path>
                  <a:path w="15097" h="20107" stroke="0" extrusionOk="0">
                    <a:moveTo>
                      <a:pt x="7891" y="-1"/>
                    </a:moveTo>
                    <a:cubicBezTo>
                      <a:pt x="10580" y="1055"/>
                      <a:pt x="13030" y="2639"/>
                      <a:pt x="15096" y="4659"/>
                    </a:cubicBezTo>
                    <a:lnTo>
                      <a:pt x="0" y="20107"/>
                    </a:lnTo>
                    <a:lnTo>
                      <a:pt x="7891" y="-1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7" name="Arc 32"/>
              <p:cNvSpPr>
                <a:spLocks/>
              </p:cNvSpPr>
              <p:nvPr/>
            </p:nvSpPr>
            <p:spPr bwMode="auto">
              <a:xfrm rot="21373832" flipH="1">
                <a:off x="3259" y="2587"/>
                <a:ext cx="196" cy="223"/>
              </a:xfrm>
              <a:custGeom>
                <a:avLst/>
                <a:gdLst>
                  <a:gd name="T0" fmla="*/ 0 w 15097"/>
                  <a:gd name="T1" fmla="*/ 0 h 20107"/>
                  <a:gd name="T2" fmla="*/ 0 w 15097"/>
                  <a:gd name="T3" fmla="*/ 0 h 20107"/>
                  <a:gd name="T4" fmla="*/ 0 w 15097"/>
                  <a:gd name="T5" fmla="*/ 0 h 201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097" h="20107" fill="none" extrusionOk="0">
                    <a:moveTo>
                      <a:pt x="7891" y="-1"/>
                    </a:moveTo>
                    <a:cubicBezTo>
                      <a:pt x="10580" y="1055"/>
                      <a:pt x="13030" y="2639"/>
                      <a:pt x="15096" y="4659"/>
                    </a:cubicBezTo>
                  </a:path>
                  <a:path w="15097" h="20107" stroke="0" extrusionOk="0">
                    <a:moveTo>
                      <a:pt x="7891" y="-1"/>
                    </a:moveTo>
                    <a:cubicBezTo>
                      <a:pt x="10580" y="1055"/>
                      <a:pt x="13030" y="2639"/>
                      <a:pt x="15096" y="4659"/>
                    </a:cubicBezTo>
                    <a:lnTo>
                      <a:pt x="0" y="20107"/>
                    </a:lnTo>
                    <a:lnTo>
                      <a:pt x="7891" y="-1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892" name="Text Box 57"/>
            <p:cNvSpPr txBox="1">
              <a:spLocks noChangeArrowheads="1"/>
            </p:cNvSpPr>
            <p:nvPr/>
          </p:nvSpPr>
          <p:spPr bwMode="auto">
            <a:xfrm>
              <a:off x="5136" y="360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FFFF"/>
                  </a:solidFill>
                  <a:latin typeface="VNI-Aptima" pitchFamily="2" charset="0"/>
                </a:rPr>
                <a:t>D</a:t>
              </a:r>
            </a:p>
          </p:txBody>
        </p:sp>
      </p:grpSp>
      <p:graphicFrame>
        <p:nvGraphicFramePr>
          <p:cNvPr id="56379" name="Object 59"/>
          <p:cNvGraphicFramePr>
            <a:graphicFrameLocks noChangeAspect="1"/>
          </p:cNvGraphicFramePr>
          <p:nvPr/>
        </p:nvGraphicFramePr>
        <p:xfrm>
          <a:off x="887413" y="2549525"/>
          <a:ext cx="11842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2" name="Equation" r:id="rId13" imgW="901309" imgH="228501" progId="Equation.DSMT4">
                  <p:embed/>
                </p:oleObj>
              </mc:Choice>
              <mc:Fallback>
                <p:oleObj name="Equation" r:id="rId13" imgW="901309" imgH="228501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2549525"/>
                        <a:ext cx="11842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80" name="Text Box 60"/>
          <p:cNvSpPr txBox="1">
            <a:spLocks noChangeArrowheads="1"/>
          </p:cNvSpPr>
          <p:nvPr/>
        </p:nvSpPr>
        <p:spPr bwMode="auto">
          <a:xfrm>
            <a:off x="2051050" y="2522538"/>
            <a:ext cx="2859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FFFFFF"/>
                </a:solidFill>
                <a:latin typeface="VNI-Souvir" pitchFamily="2" charset="0"/>
              </a:rPr>
              <a:t>(töù giaùc CEFD noäi tieáp)</a:t>
            </a:r>
          </a:p>
        </p:txBody>
      </p:sp>
      <p:sp>
        <p:nvSpPr>
          <p:cNvPr id="56381" name="Text Box 61"/>
          <p:cNvSpPr txBox="1">
            <a:spLocks noChangeArrowheads="1"/>
          </p:cNvSpPr>
          <p:nvPr/>
        </p:nvSpPr>
        <p:spPr bwMode="auto">
          <a:xfrm>
            <a:off x="762000" y="3870325"/>
            <a:ext cx="350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  <a:latin typeface="VNI-Souvir" pitchFamily="2" charset="0"/>
              </a:rPr>
              <a:t>( hai ñænh O vaø O’ cuøng nhìn caïnh EF döôùi hai goùc baèng nhau )</a:t>
            </a:r>
          </a:p>
        </p:txBody>
      </p:sp>
      <p:sp>
        <p:nvSpPr>
          <p:cNvPr id="79889" name="TextBox 1"/>
          <p:cNvSpPr txBox="1">
            <a:spLocks noChangeArrowheads="1"/>
          </p:cNvSpPr>
          <p:nvPr/>
        </p:nvSpPr>
        <p:spPr bwMode="auto">
          <a:xfrm>
            <a:off x="457200" y="9906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Xét (O) ta có</a:t>
            </a:r>
          </a:p>
        </p:txBody>
      </p:sp>
      <p:sp>
        <p:nvSpPr>
          <p:cNvPr id="45" name="Action Button: Home 44">
            <a:hlinkClick r:id="rId15" action="ppaction://hlinksldjump" highlightClick="1"/>
          </p:cNvPr>
          <p:cNvSpPr/>
          <p:nvPr/>
        </p:nvSpPr>
        <p:spPr>
          <a:xfrm>
            <a:off x="8293100" y="6324600"/>
            <a:ext cx="790575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5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56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72" grpId="0"/>
      <p:bldP spid="56370" grpId="0"/>
      <p:bldP spid="56358" grpId="0" animBg="1"/>
      <p:bldP spid="56375" grpId="0"/>
      <p:bldP spid="56376" grpId="0"/>
      <p:bldP spid="56380" grpId="0"/>
      <p:bldP spid="563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45" name="Text Box 65"/>
          <p:cNvSpPr txBox="1">
            <a:spLocks noChangeArrowheads="1"/>
          </p:cNvSpPr>
          <p:nvPr/>
        </p:nvSpPr>
        <p:spPr bwMode="auto">
          <a:xfrm>
            <a:off x="698500" y="2930525"/>
            <a:ext cx="8153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Souvir" pitchFamily="2" charset="0"/>
              </a:rPr>
              <a:t>                                  </a:t>
            </a:r>
            <a:r>
              <a:rPr lang="en-US" altLang="en-US" sz="2000">
                <a:solidFill>
                  <a:srgbClr val="FFFFFF"/>
                </a:solidFill>
                <a:latin typeface="VNI-Souvir" pitchFamily="2" charset="0"/>
              </a:rPr>
              <a:t>Vaäy töù giaùc EIKF noäi tieáp 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  <a:latin typeface="VNI-Souvir" pitchFamily="2" charset="0"/>
              </a:rPr>
              <a:t>                           ( toång hai goùc ñoái dieän baèng 180</a:t>
            </a:r>
            <a:r>
              <a:rPr lang="en-US" altLang="en-US" sz="2000" baseline="30000">
                <a:solidFill>
                  <a:srgbClr val="FFFFFF"/>
                </a:solidFill>
                <a:latin typeface="VNI-Souvir" pitchFamily="2" charset="0"/>
              </a:rPr>
              <a:t>0</a:t>
            </a:r>
            <a:r>
              <a:rPr lang="en-US" altLang="en-US" sz="2000">
                <a:solidFill>
                  <a:srgbClr val="FFFFFF"/>
                </a:solidFill>
                <a:latin typeface="VNI-Souvir" pitchFamily="2" charset="0"/>
              </a:rPr>
              <a:t>)</a:t>
            </a:r>
          </a:p>
        </p:txBody>
      </p:sp>
      <p:sp>
        <p:nvSpPr>
          <p:cNvPr id="46125" name="Text Box 45"/>
          <p:cNvSpPr txBox="1">
            <a:spLocks noChangeArrowheads="1"/>
          </p:cNvSpPr>
          <p:nvPr/>
        </p:nvSpPr>
        <p:spPr bwMode="auto">
          <a:xfrm>
            <a:off x="2432050" y="4489450"/>
            <a:ext cx="106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8000">
                <a:solidFill>
                  <a:srgbClr val="FFFFFF"/>
                </a:solidFill>
                <a:latin typeface="VNI-Souvir" pitchFamily="2" charset="0"/>
              </a:rPr>
              <a:t>?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85800" y="166688"/>
            <a:ext cx="7848600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c. Qua A </a:t>
            </a:r>
            <a:r>
              <a:rPr lang="en-US" alt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veõ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ñöôøng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thaúng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song </a:t>
            </a:r>
            <a:r>
              <a:rPr lang="en-US" alt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song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vôùi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CD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  </a:t>
            </a:r>
            <a:r>
              <a:rPr lang="en-US" alt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caét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CE </a:t>
            </a:r>
            <a:r>
              <a:rPr lang="en-US" alt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vaø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DF </a:t>
            </a:r>
            <a:r>
              <a:rPr lang="en-US" alt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laàn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löôït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taïi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I </a:t>
            </a:r>
            <a:r>
              <a:rPr lang="en-US" alt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vaø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K. </a:t>
            </a:r>
            <a:r>
              <a:rPr lang="en-US" alt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Chöùng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minh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  </a:t>
            </a:r>
            <a:r>
              <a:rPr lang="en-US" alt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töù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giaùc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EIKF </a:t>
            </a:r>
            <a:r>
              <a:rPr lang="en-US" alt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noäi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tieáp</a:t>
            </a:r>
            <a:r>
              <a:rPr lang="en-US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US" altLang="en-US" sz="2400" dirty="0">
              <a:solidFill>
                <a:srgbClr val="FFFF00"/>
              </a:solidFill>
              <a:latin typeface="VNI-Souvir" pitchFamily="2" charset="0"/>
            </a:endParaRP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4483100" y="4079875"/>
            <a:ext cx="2514600" cy="2514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FFFFFF"/>
              </a:solidFill>
              <a:latin typeface="VNI-Souvir" pitchFamily="2" charset="0"/>
            </a:endParaRPr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6602413" y="4384675"/>
            <a:ext cx="1981200" cy="1981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FFFFFF"/>
              </a:solidFill>
              <a:latin typeface="VNI-Souvir" pitchFamily="2" charset="0"/>
            </a:endParaRP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4697413" y="4384675"/>
            <a:ext cx="2743200" cy="1676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H="1" flipV="1">
            <a:off x="5986463" y="4100513"/>
            <a:ext cx="2382837" cy="18843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756275" y="370522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E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7378700" y="392747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F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692900" y="423227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A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702300" y="545147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O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7378700" y="537527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O’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4254500" y="606107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C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6692900" y="613727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B</a:t>
            </a:r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6007100" y="4100513"/>
            <a:ext cx="14478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V="1">
            <a:off x="4711700" y="5964238"/>
            <a:ext cx="3678238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8" name="Arc 18"/>
          <p:cNvSpPr>
            <a:spLocks/>
          </p:cNvSpPr>
          <p:nvPr/>
        </p:nvSpPr>
        <p:spPr bwMode="auto">
          <a:xfrm rot="5162893" flipH="1">
            <a:off x="4817269" y="5609432"/>
            <a:ext cx="342900" cy="525462"/>
          </a:xfrm>
          <a:custGeom>
            <a:avLst/>
            <a:gdLst>
              <a:gd name="T0" fmla="*/ 0 w 19898"/>
              <a:gd name="T1" fmla="*/ 518407 h 21600"/>
              <a:gd name="T2" fmla="*/ 101831839 w 19898"/>
              <a:gd name="T3" fmla="*/ 153958006 h 21600"/>
              <a:gd name="T4" fmla="*/ 6417579 w 19898"/>
              <a:gd name="T5" fmla="*/ 31096853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98" h="21600" fill="none" extrusionOk="0">
                <a:moveTo>
                  <a:pt x="0" y="36"/>
                </a:moveTo>
                <a:cubicBezTo>
                  <a:pt x="417" y="12"/>
                  <a:pt x="835" y="-1"/>
                  <a:pt x="1254" y="0"/>
                </a:cubicBezTo>
                <a:cubicBezTo>
                  <a:pt x="8927" y="0"/>
                  <a:pt x="16024" y="4070"/>
                  <a:pt x="19898" y="10693"/>
                </a:cubicBezTo>
              </a:path>
              <a:path w="19898" h="21600" stroke="0" extrusionOk="0">
                <a:moveTo>
                  <a:pt x="0" y="36"/>
                </a:moveTo>
                <a:cubicBezTo>
                  <a:pt x="417" y="12"/>
                  <a:pt x="835" y="-1"/>
                  <a:pt x="1254" y="0"/>
                </a:cubicBezTo>
                <a:cubicBezTo>
                  <a:pt x="8927" y="0"/>
                  <a:pt x="16024" y="4070"/>
                  <a:pt x="19898" y="10693"/>
                </a:cubicBezTo>
                <a:lnTo>
                  <a:pt x="1254" y="21600"/>
                </a:lnTo>
                <a:lnTo>
                  <a:pt x="0" y="3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Arc 19"/>
          <p:cNvSpPr>
            <a:spLocks/>
          </p:cNvSpPr>
          <p:nvPr/>
        </p:nvSpPr>
        <p:spPr bwMode="auto">
          <a:xfrm rot="5312010" flipH="1">
            <a:off x="5594350" y="4381501"/>
            <a:ext cx="403225" cy="381000"/>
          </a:xfrm>
          <a:custGeom>
            <a:avLst/>
            <a:gdLst>
              <a:gd name="T0" fmla="*/ 0 w 19587"/>
              <a:gd name="T1" fmla="*/ 828534 h 21600"/>
              <a:gd name="T2" fmla="*/ 170886002 w 19587"/>
              <a:gd name="T3" fmla="*/ 45665549 h 21600"/>
              <a:gd name="T4" fmla="*/ 22256180 w 19587"/>
              <a:gd name="T5" fmla="*/ 11854068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587" h="21600" fill="none" extrusionOk="0">
                <a:moveTo>
                  <a:pt x="0" y="151"/>
                </a:moveTo>
                <a:cubicBezTo>
                  <a:pt x="846" y="50"/>
                  <a:pt x="1698" y="-1"/>
                  <a:pt x="2551" y="0"/>
                </a:cubicBezTo>
                <a:cubicBezTo>
                  <a:pt x="9208" y="0"/>
                  <a:pt x="15494" y="3070"/>
                  <a:pt x="19587" y="8320"/>
                </a:cubicBezTo>
              </a:path>
              <a:path w="19587" h="21600" stroke="0" extrusionOk="0">
                <a:moveTo>
                  <a:pt x="0" y="151"/>
                </a:moveTo>
                <a:cubicBezTo>
                  <a:pt x="846" y="50"/>
                  <a:pt x="1698" y="-1"/>
                  <a:pt x="2551" y="0"/>
                </a:cubicBezTo>
                <a:cubicBezTo>
                  <a:pt x="9208" y="0"/>
                  <a:pt x="15494" y="3070"/>
                  <a:pt x="19587" y="8320"/>
                </a:cubicBezTo>
                <a:lnTo>
                  <a:pt x="2551" y="21600"/>
                </a:lnTo>
                <a:lnTo>
                  <a:pt x="0" y="151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 flipH="1">
            <a:off x="4711700" y="4079875"/>
            <a:ext cx="1295400" cy="1981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7378700" y="4384675"/>
            <a:ext cx="99060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02" name="Oval 22"/>
          <p:cNvSpPr>
            <a:spLocks noChangeArrowheads="1"/>
          </p:cNvSpPr>
          <p:nvPr/>
        </p:nvSpPr>
        <p:spPr bwMode="auto">
          <a:xfrm>
            <a:off x="5840413" y="52927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FFFFFF"/>
              </a:solidFill>
              <a:latin typeface="VNI-Souvir" pitchFamily="2" charset="0"/>
            </a:endParaRPr>
          </a:p>
        </p:txBody>
      </p:sp>
      <p:sp>
        <p:nvSpPr>
          <p:cNvPr id="46103" name="Oval 23"/>
          <p:cNvSpPr>
            <a:spLocks noChangeArrowheads="1"/>
          </p:cNvSpPr>
          <p:nvPr/>
        </p:nvSpPr>
        <p:spPr bwMode="auto">
          <a:xfrm>
            <a:off x="7551738" y="533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FFFFFF"/>
              </a:solidFill>
              <a:latin typeface="VNI-Souvir" pitchFamily="2" charset="0"/>
            </a:endParaRPr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 flipV="1">
            <a:off x="5549900" y="4765675"/>
            <a:ext cx="2057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10" name="Arc 30"/>
          <p:cNvSpPr>
            <a:spLocks/>
          </p:cNvSpPr>
          <p:nvPr/>
        </p:nvSpPr>
        <p:spPr bwMode="auto">
          <a:xfrm rot="-10182814">
            <a:off x="7135813" y="4384675"/>
            <a:ext cx="338137" cy="160338"/>
          </a:xfrm>
          <a:custGeom>
            <a:avLst/>
            <a:gdLst>
              <a:gd name="T0" fmla="*/ 0 w 29503"/>
              <a:gd name="T1" fmla="*/ 651195 h 21600"/>
              <a:gd name="T2" fmla="*/ 44416644 w 29503"/>
              <a:gd name="T3" fmla="*/ 7534231 h 21600"/>
              <a:gd name="T4" fmla="*/ 12251658 w 29503"/>
              <a:gd name="T5" fmla="*/ 883490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503" h="21600" fill="none" extrusionOk="0">
                <a:moveTo>
                  <a:pt x="-1" y="1591"/>
                </a:moveTo>
                <a:cubicBezTo>
                  <a:pt x="2584" y="540"/>
                  <a:pt x="5347" y="-1"/>
                  <a:pt x="8138" y="0"/>
                </a:cubicBezTo>
                <a:cubicBezTo>
                  <a:pt x="18839" y="0"/>
                  <a:pt x="27927" y="7835"/>
                  <a:pt x="29502" y="18420"/>
                </a:cubicBezTo>
              </a:path>
              <a:path w="29503" h="21600" stroke="0" extrusionOk="0">
                <a:moveTo>
                  <a:pt x="-1" y="1591"/>
                </a:moveTo>
                <a:cubicBezTo>
                  <a:pt x="2584" y="540"/>
                  <a:pt x="5347" y="-1"/>
                  <a:pt x="8138" y="0"/>
                </a:cubicBezTo>
                <a:cubicBezTo>
                  <a:pt x="18839" y="0"/>
                  <a:pt x="27927" y="7835"/>
                  <a:pt x="29502" y="18420"/>
                </a:cubicBezTo>
                <a:lnTo>
                  <a:pt x="8138" y="21600"/>
                </a:lnTo>
                <a:lnTo>
                  <a:pt x="-1" y="1591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5168900" y="461327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I</a:t>
            </a:r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7759700" y="453707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K</a:t>
            </a:r>
          </a:p>
        </p:txBody>
      </p:sp>
      <p:sp>
        <p:nvSpPr>
          <p:cNvPr id="46123" name="AutoShape 43"/>
          <p:cNvSpPr>
            <a:spLocks noChangeArrowheads="1"/>
          </p:cNvSpPr>
          <p:nvPr/>
        </p:nvSpPr>
        <p:spPr bwMode="auto">
          <a:xfrm>
            <a:off x="762000" y="2667000"/>
            <a:ext cx="2209800" cy="1066800"/>
          </a:xfrm>
          <a:prstGeom prst="wedgeRoundRectCallout">
            <a:avLst>
              <a:gd name="adj1" fmla="val 7759"/>
              <a:gd name="adj2" fmla="val 155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altLang="en-US">
              <a:solidFill>
                <a:srgbClr val="FFFFFF"/>
              </a:solidFill>
              <a:latin typeface="VNI-Souvir" pitchFamily="2" charset="0"/>
            </a:endParaRPr>
          </a:p>
        </p:txBody>
      </p:sp>
      <p:graphicFrame>
        <p:nvGraphicFramePr>
          <p:cNvPr id="46120" name="Object 4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47750" y="2959100"/>
          <a:ext cx="16510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5" name="Equation" r:id="rId3" imgW="774364" imgH="228501" progId="Equation.DSMT4">
                  <p:embed/>
                </p:oleObj>
              </mc:Choice>
              <mc:Fallback>
                <p:oleObj name="Equation" r:id="rId3" imgW="774364" imgH="228501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2959100"/>
                        <a:ext cx="165100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32" name="Object 5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19800" y="1454150"/>
          <a:ext cx="14478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6" name="Equation" r:id="rId5" imgW="825500" imgH="228600" progId="Equation.DSMT4">
                  <p:embed/>
                </p:oleObj>
              </mc:Choice>
              <mc:Fallback>
                <p:oleObj name="Equation" r:id="rId5" imgW="825500" imgH="2286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454150"/>
                        <a:ext cx="144780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37" name="Object 5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076700" y="1889125"/>
          <a:ext cx="26670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7" name="Equation" r:id="rId7" imgW="1358900" imgH="228600" progId="Equation.DSMT4">
                  <p:embed/>
                </p:oleObj>
              </mc:Choice>
              <mc:Fallback>
                <p:oleObj name="Equation" r:id="rId7" imgW="1358900" imgH="2286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1889125"/>
                        <a:ext cx="26670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4" name="AutoShape 44"/>
          <p:cNvSpPr>
            <a:spLocks noChangeArrowheads="1"/>
          </p:cNvSpPr>
          <p:nvPr/>
        </p:nvSpPr>
        <p:spPr bwMode="auto">
          <a:xfrm>
            <a:off x="1441450" y="5251450"/>
            <a:ext cx="990600" cy="1066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FFFFFF"/>
              </a:solidFill>
              <a:latin typeface="VNI-Souvir" pitchFamily="2" charset="0"/>
            </a:endParaRPr>
          </a:p>
        </p:txBody>
      </p:sp>
      <p:sp>
        <p:nvSpPr>
          <p:cNvPr id="46131" name="Text Box 51"/>
          <p:cNvSpPr txBox="1">
            <a:spLocks noChangeArrowheads="1"/>
          </p:cNvSpPr>
          <p:nvPr/>
        </p:nvSpPr>
        <p:spPr bwMode="auto">
          <a:xfrm>
            <a:off x="3276600" y="1465263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  <a:latin typeface="VNI-Souvir" pitchFamily="2" charset="0"/>
              </a:rPr>
              <a:t>Ta coù IK //CD neân : </a:t>
            </a:r>
          </a:p>
        </p:txBody>
      </p:sp>
      <p:sp>
        <p:nvSpPr>
          <p:cNvPr id="46135" name="Text Box 55"/>
          <p:cNvSpPr txBox="1">
            <a:spLocks noChangeArrowheads="1"/>
          </p:cNvSpPr>
          <p:nvPr/>
        </p:nvSpPr>
        <p:spPr bwMode="auto">
          <a:xfrm>
            <a:off x="8285163" y="606107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Aptima" pitchFamily="2" charset="0"/>
              </a:rPr>
              <a:t>D</a:t>
            </a:r>
          </a:p>
        </p:txBody>
      </p:sp>
      <p:graphicFrame>
        <p:nvGraphicFramePr>
          <p:cNvPr id="46140" name="Object 6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41338" y="2000250"/>
          <a:ext cx="24304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8" name="Equation" r:id="rId9" imgW="1129810" imgH="253890" progId="Equation.DSMT4">
                  <p:embed/>
                </p:oleObj>
              </mc:Choice>
              <mc:Fallback>
                <p:oleObj name="Equation" r:id="rId9" imgW="1129810" imgH="25389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000250"/>
                        <a:ext cx="243046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42" name="Text Box 62"/>
          <p:cNvSpPr txBox="1">
            <a:spLocks noChangeArrowheads="1"/>
          </p:cNvSpPr>
          <p:nvPr/>
        </p:nvSpPr>
        <p:spPr bwMode="auto">
          <a:xfrm>
            <a:off x="3325813" y="1981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  <a:latin typeface="VNI-Souvir" pitchFamily="2" charset="0"/>
              </a:rPr>
              <a:t>Maø</a:t>
            </a:r>
          </a:p>
        </p:txBody>
      </p:sp>
      <p:sp>
        <p:nvSpPr>
          <p:cNvPr id="46143" name="Text Box 63"/>
          <p:cNvSpPr txBox="1">
            <a:spLocks noChangeArrowheads="1"/>
          </p:cNvSpPr>
          <p:nvPr/>
        </p:nvSpPr>
        <p:spPr bwMode="auto">
          <a:xfrm>
            <a:off x="3276600" y="2513013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FFFFFF"/>
                </a:solidFill>
                <a:latin typeface="VNI-Souvir" pitchFamily="2" charset="0"/>
              </a:rPr>
              <a:t>Suy ra</a:t>
            </a:r>
          </a:p>
        </p:txBody>
      </p:sp>
      <p:graphicFrame>
        <p:nvGraphicFramePr>
          <p:cNvPr id="46144" name="Object 64"/>
          <p:cNvGraphicFramePr>
            <a:graphicFrameLocks noGrp="1" noChangeAspect="1"/>
          </p:cNvGraphicFramePr>
          <p:nvPr>
            <p:ph type="title" sz="quarter"/>
          </p:nvPr>
        </p:nvGraphicFramePr>
        <p:xfrm>
          <a:off x="4419600" y="2398713"/>
          <a:ext cx="26685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9" name="Equation" r:id="rId11" imgW="1295400" imgH="228600" progId="Equation.DSMT4">
                  <p:embed/>
                </p:oleObj>
              </mc:Choice>
              <mc:Fallback>
                <p:oleObj name="Equation" r:id="rId11" imgW="1295400" imgH="2286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98713"/>
                        <a:ext cx="266858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6858000" y="19812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VNI-Souvir" pitchFamily="2" charset="0"/>
              </a:rPr>
              <a:t>(CDFE noäi tieáp )</a:t>
            </a:r>
          </a:p>
        </p:txBody>
      </p:sp>
      <p:sp>
        <p:nvSpPr>
          <p:cNvPr id="46147" name="AutoShape 67"/>
          <p:cNvSpPr>
            <a:spLocks noChangeArrowheads="1"/>
          </p:cNvSpPr>
          <p:nvPr/>
        </p:nvSpPr>
        <p:spPr bwMode="auto">
          <a:xfrm>
            <a:off x="533400" y="1676400"/>
            <a:ext cx="3048000" cy="2514600"/>
          </a:xfrm>
          <a:prstGeom prst="wedgeEllipseCallout">
            <a:avLst>
              <a:gd name="adj1" fmla="val -13282"/>
              <a:gd name="adj2" fmla="val 60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altLang="en-US">
              <a:solidFill>
                <a:srgbClr val="FFFFFF"/>
              </a:solidFill>
              <a:latin typeface="VNI-Souvir" pitchFamily="2" charset="0"/>
            </a:endParaRPr>
          </a:p>
        </p:txBody>
      </p:sp>
      <p:sp>
        <p:nvSpPr>
          <p:cNvPr id="46156" name="Text Box 76"/>
          <p:cNvSpPr txBox="1">
            <a:spLocks noChangeArrowheads="1"/>
          </p:cNvSpPr>
          <p:nvPr/>
        </p:nvSpPr>
        <p:spPr bwMode="auto">
          <a:xfrm>
            <a:off x="2209800" y="4022725"/>
            <a:ext cx="2209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6000">
                <a:solidFill>
                  <a:srgbClr val="FFFF00"/>
                </a:solidFill>
                <a:latin typeface="VNI-Souvir" pitchFamily="2" charset="0"/>
              </a:rPr>
              <a:t>?</a:t>
            </a:r>
          </a:p>
        </p:txBody>
      </p:sp>
      <p:grpSp>
        <p:nvGrpSpPr>
          <p:cNvPr id="46161" name="Group 81"/>
          <p:cNvGrpSpPr>
            <a:grpSpLocks/>
          </p:cNvGrpSpPr>
          <p:nvPr/>
        </p:nvGrpSpPr>
        <p:grpSpPr bwMode="auto">
          <a:xfrm>
            <a:off x="936625" y="2057400"/>
            <a:ext cx="2263775" cy="1371600"/>
            <a:chOff x="-960" y="2688"/>
            <a:chExt cx="1426" cy="864"/>
          </a:xfrm>
        </p:grpSpPr>
        <p:sp>
          <p:nvSpPr>
            <p:cNvPr id="80946" name="Line 70"/>
            <p:cNvSpPr>
              <a:spLocks noChangeShapeType="1"/>
            </p:cNvSpPr>
            <p:nvPr/>
          </p:nvSpPr>
          <p:spPr bwMode="auto">
            <a:xfrm flipH="1">
              <a:off x="-960" y="2688"/>
              <a:ext cx="448" cy="8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Line 73"/>
            <p:cNvSpPr>
              <a:spLocks noChangeShapeType="1"/>
            </p:cNvSpPr>
            <p:nvPr/>
          </p:nvSpPr>
          <p:spPr bwMode="auto">
            <a:xfrm>
              <a:off x="112" y="2832"/>
              <a:ext cx="354" cy="6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48" name="Line 74"/>
            <p:cNvSpPr>
              <a:spLocks noChangeShapeType="1"/>
            </p:cNvSpPr>
            <p:nvPr/>
          </p:nvSpPr>
          <p:spPr bwMode="auto">
            <a:xfrm>
              <a:off x="-547" y="2701"/>
              <a:ext cx="672" cy="12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49" name="Line 77"/>
            <p:cNvSpPr>
              <a:spLocks noChangeShapeType="1"/>
            </p:cNvSpPr>
            <p:nvPr/>
          </p:nvSpPr>
          <p:spPr bwMode="auto">
            <a:xfrm>
              <a:off x="-947" y="3517"/>
              <a:ext cx="139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50" name="Line 80"/>
            <p:cNvSpPr>
              <a:spLocks noChangeShapeType="1"/>
            </p:cNvSpPr>
            <p:nvPr/>
          </p:nvSpPr>
          <p:spPr bwMode="auto">
            <a:xfrm>
              <a:off x="-720" y="3024"/>
              <a:ext cx="95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62" name="Arc 82"/>
          <p:cNvSpPr>
            <a:spLocks/>
          </p:cNvSpPr>
          <p:nvPr/>
        </p:nvSpPr>
        <p:spPr bwMode="auto">
          <a:xfrm>
            <a:off x="1390650" y="2459038"/>
            <a:ext cx="133350" cy="120650"/>
          </a:xfrm>
          <a:custGeom>
            <a:avLst/>
            <a:gdLst>
              <a:gd name="T0" fmla="*/ 2156041 w 21600"/>
              <a:gd name="T1" fmla="*/ 0 h 19560"/>
              <a:gd name="T2" fmla="*/ 5082432 w 21600"/>
              <a:gd name="T3" fmla="*/ 4590332 h 19560"/>
              <a:gd name="T4" fmla="*/ 0 w 21600"/>
              <a:gd name="T5" fmla="*/ 4590332 h 195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9560" fill="none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</a:path>
              <a:path w="21600" h="19560" stroke="0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  <a:lnTo>
                  <a:pt x="0" y="19560"/>
                </a:lnTo>
                <a:lnTo>
                  <a:pt x="9163" y="-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64" name="Arc 84"/>
          <p:cNvSpPr>
            <a:spLocks/>
          </p:cNvSpPr>
          <p:nvPr/>
        </p:nvSpPr>
        <p:spPr bwMode="auto">
          <a:xfrm flipH="1">
            <a:off x="2628900" y="2457450"/>
            <a:ext cx="133350" cy="120650"/>
          </a:xfrm>
          <a:custGeom>
            <a:avLst/>
            <a:gdLst>
              <a:gd name="T0" fmla="*/ 2156041 w 21600"/>
              <a:gd name="T1" fmla="*/ 0 h 19560"/>
              <a:gd name="T2" fmla="*/ 5082432 w 21600"/>
              <a:gd name="T3" fmla="*/ 4590332 h 19560"/>
              <a:gd name="T4" fmla="*/ 0 w 21600"/>
              <a:gd name="T5" fmla="*/ 4590332 h 195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9560" fill="none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</a:path>
              <a:path w="21600" h="19560" stroke="0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  <a:lnTo>
                  <a:pt x="0" y="19560"/>
                </a:lnTo>
                <a:lnTo>
                  <a:pt x="9163" y="-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65" name="Arc 85"/>
          <p:cNvSpPr>
            <a:spLocks/>
          </p:cNvSpPr>
          <p:nvPr/>
        </p:nvSpPr>
        <p:spPr bwMode="auto">
          <a:xfrm rot="18248251" flipH="1">
            <a:off x="2525713" y="2209800"/>
            <a:ext cx="133350" cy="231775"/>
          </a:xfrm>
          <a:custGeom>
            <a:avLst/>
            <a:gdLst>
              <a:gd name="T0" fmla="*/ 2156041 w 21600"/>
              <a:gd name="T1" fmla="*/ 0 h 37451"/>
              <a:gd name="T2" fmla="*/ 2847572 w 21600"/>
              <a:gd name="T3" fmla="*/ 8877135 h 37451"/>
              <a:gd name="T4" fmla="*/ 0 w 21600"/>
              <a:gd name="T5" fmla="*/ 4636373 h 37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451" fill="none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  <a:cubicBezTo>
                  <a:pt x="21600" y="26730"/>
                  <a:pt x="18041" y="33433"/>
                  <a:pt x="12102" y="37451"/>
                </a:cubicBezTo>
              </a:path>
              <a:path w="21600" h="37451" stroke="0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  <a:cubicBezTo>
                  <a:pt x="21600" y="26730"/>
                  <a:pt x="18041" y="33433"/>
                  <a:pt x="12102" y="37451"/>
                </a:cubicBezTo>
                <a:lnTo>
                  <a:pt x="0" y="19560"/>
                </a:lnTo>
                <a:lnTo>
                  <a:pt x="9163" y="-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66" name="Arc 86"/>
          <p:cNvSpPr>
            <a:spLocks/>
          </p:cNvSpPr>
          <p:nvPr/>
        </p:nvSpPr>
        <p:spPr bwMode="auto">
          <a:xfrm rot="14216741" flipH="1">
            <a:off x="1601788" y="2046287"/>
            <a:ext cx="133350" cy="231775"/>
          </a:xfrm>
          <a:custGeom>
            <a:avLst/>
            <a:gdLst>
              <a:gd name="T0" fmla="*/ 2156041 w 21600"/>
              <a:gd name="T1" fmla="*/ 0 h 37451"/>
              <a:gd name="T2" fmla="*/ 2847572 w 21600"/>
              <a:gd name="T3" fmla="*/ 8877135 h 37451"/>
              <a:gd name="T4" fmla="*/ 0 w 21600"/>
              <a:gd name="T5" fmla="*/ 4636373 h 37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451" fill="none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  <a:cubicBezTo>
                  <a:pt x="21600" y="26730"/>
                  <a:pt x="18041" y="33433"/>
                  <a:pt x="12102" y="37451"/>
                </a:cubicBezTo>
              </a:path>
              <a:path w="21600" h="37451" stroke="0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  <a:cubicBezTo>
                  <a:pt x="21600" y="26730"/>
                  <a:pt x="18041" y="33433"/>
                  <a:pt x="12102" y="37451"/>
                </a:cubicBezTo>
                <a:lnTo>
                  <a:pt x="0" y="19560"/>
                </a:lnTo>
                <a:lnTo>
                  <a:pt x="9163" y="-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68" name="Arc 88"/>
          <p:cNvSpPr>
            <a:spLocks/>
          </p:cNvSpPr>
          <p:nvPr/>
        </p:nvSpPr>
        <p:spPr bwMode="auto">
          <a:xfrm rot="7383259">
            <a:off x="2703513" y="2541587"/>
            <a:ext cx="133350" cy="231775"/>
          </a:xfrm>
          <a:custGeom>
            <a:avLst/>
            <a:gdLst>
              <a:gd name="T0" fmla="*/ 2156041 w 21600"/>
              <a:gd name="T1" fmla="*/ 0 h 37451"/>
              <a:gd name="T2" fmla="*/ 2847572 w 21600"/>
              <a:gd name="T3" fmla="*/ 8877135 h 37451"/>
              <a:gd name="T4" fmla="*/ 0 w 21600"/>
              <a:gd name="T5" fmla="*/ 4636373 h 37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451" fill="none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  <a:cubicBezTo>
                  <a:pt x="21600" y="26730"/>
                  <a:pt x="18041" y="33433"/>
                  <a:pt x="12102" y="37451"/>
                </a:cubicBezTo>
              </a:path>
              <a:path w="21600" h="37451" stroke="0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  <a:cubicBezTo>
                  <a:pt x="21600" y="26730"/>
                  <a:pt x="18041" y="33433"/>
                  <a:pt x="12102" y="37451"/>
                </a:cubicBezTo>
                <a:lnTo>
                  <a:pt x="0" y="19560"/>
                </a:lnTo>
                <a:lnTo>
                  <a:pt x="9163" y="-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67" name="Arc 87"/>
          <p:cNvSpPr>
            <a:spLocks/>
          </p:cNvSpPr>
          <p:nvPr/>
        </p:nvSpPr>
        <p:spPr bwMode="auto">
          <a:xfrm rot="3609392">
            <a:off x="1341438" y="2541587"/>
            <a:ext cx="133350" cy="231775"/>
          </a:xfrm>
          <a:custGeom>
            <a:avLst/>
            <a:gdLst>
              <a:gd name="T0" fmla="*/ 2156041 w 21600"/>
              <a:gd name="T1" fmla="*/ 0 h 37451"/>
              <a:gd name="T2" fmla="*/ 2847572 w 21600"/>
              <a:gd name="T3" fmla="*/ 8877135 h 37451"/>
              <a:gd name="T4" fmla="*/ 0 w 21600"/>
              <a:gd name="T5" fmla="*/ 4636373 h 37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451" fill="none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  <a:cubicBezTo>
                  <a:pt x="21600" y="26730"/>
                  <a:pt x="18041" y="33433"/>
                  <a:pt x="12102" y="37451"/>
                </a:cubicBezTo>
              </a:path>
              <a:path w="21600" h="37451" stroke="0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  <a:cubicBezTo>
                  <a:pt x="21600" y="26730"/>
                  <a:pt x="18041" y="33433"/>
                  <a:pt x="12102" y="37451"/>
                </a:cubicBezTo>
                <a:lnTo>
                  <a:pt x="0" y="19560"/>
                </a:lnTo>
                <a:lnTo>
                  <a:pt x="9163" y="-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45" name="AutoShape 89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50013"/>
            <a:ext cx="4572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en-US" sz="2400">
              <a:solidFill>
                <a:srgbClr val="FFFFFF"/>
              </a:solidFill>
              <a:latin typeface="VNI-Souvi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1000"/>
                                        <p:tgtEl>
                                          <p:spTgt spid="4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46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4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4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4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4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4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4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4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4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4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4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4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4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9" dur="500"/>
                                        <p:tgtEl>
                                          <p:spTgt spid="4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2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4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7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0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3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9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6" dur="10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35" presetClass="emph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8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3" dur="500"/>
                                        <p:tgtEl>
                                          <p:spTgt spid="4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6" dur="500"/>
                                        <p:tgtEl>
                                          <p:spTgt spid="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5" dur="500"/>
                                        <p:tgtEl>
                                          <p:spTgt spid="4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0" dur="500"/>
                                        <p:tgtEl>
                                          <p:spTgt spid="4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3" dur="500"/>
                                        <p:tgtEl>
                                          <p:spTgt spid="4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45" grpId="0"/>
      <p:bldP spid="46125" grpId="0"/>
      <p:bldP spid="46125" grpId="1"/>
      <p:bldP spid="46084" grpId="0"/>
      <p:bldP spid="46085" grpId="0" animBg="1"/>
      <p:bldP spid="46086" grpId="0" animBg="1"/>
      <p:bldP spid="46087" grpId="0" animBg="1"/>
      <p:bldP spid="46088" grpId="0" animBg="1"/>
      <p:bldP spid="46089" grpId="0"/>
      <p:bldP spid="46090" grpId="0"/>
      <p:bldP spid="46091" grpId="0"/>
      <p:bldP spid="46092" grpId="0"/>
      <p:bldP spid="46093" grpId="0"/>
      <p:bldP spid="46094" grpId="0"/>
      <p:bldP spid="46095" grpId="0"/>
      <p:bldP spid="46096" grpId="0" animBg="1"/>
      <p:bldP spid="46097" grpId="0" animBg="1"/>
      <p:bldP spid="46098" grpId="0" animBg="1"/>
      <p:bldP spid="46098" grpId="1" animBg="1"/>
      <p:bldP spid="46098" grpId="2" animBg="1"/>
      <p:bldP spid="46099" grpId="0" animBg="1"/>
      <p:bldP spid="46099" grpId="1" animBg="1"/>
      <p:bldP spid="46100" grpId="0" animBg="1"/>
      <p:bldP spid="46101" grpId="0" animBg="1"/>
      <p:bldP spid="46102" grpId="0" animBg="1"/>
      <p:bldP spid="46103" grpId="0" animBg="1"/>
      <p:bldP spid="46106" grpId="0" animBg="1"/>
      <p:bldP spid="46110" grpId="0" animBg="1"/>
      <p:bldP spid="46110" grpId="1" animBg="1"/>
      <p:bldP spid="46114" grpId="0"/>
      <p:bldP spid="46115" grpId="0"/>
      <p:bldP spid="46123" grpId="0" animBg="1"/>
      <p:bldP spid="46123" grpId="1" animBg="1"/>
      <p:bldP spid="46124" grpId="0" animBg="1"/>
      <p:bldP spid="46124" grpId="1" animBg="1"/>
      <p:bldP spid="46131" grpId="0"/>
      <p:bldP spid="46135" grpId="0"/>
      <p:bldP spid="46142" grpId="0"/>
      <p:bldP spid="46143" grpId="0"/>
      <p:bldP spid="46146" grpId="0"/>
      <p:bldP spid="46147" grpId="0" animBg="1"/>
      <p:bldP spid="46147" grpId="1" animBg="1"/>
      <p:bldP spid="46156" grpId="0"/>
      <p:bldP spid="46156" grpId="1"/>
      <p:bldP spid="46156" grpId="2"/>
      <p:bldP spid="46162" grpId="0" animBg="1"/>
      <p:bldP spid="46162" grpId="1" animBg="1"/>
      <p:bldP spid="46162" grpId="2" animBg="1"/>
      <p:bldP spid="46164" grpId="0" animBg="1"/>
      <p:bldP spid="46164" grpId="1" animBg="1"/>
      <p:bldP spid="46164" grpId="2" animBg="1"/>
      <p:bldP spid="46165" grpId="0" animBg="1"/>
      <p:bldP spid="46165" grpId="1" animBg="1"/>
      <p:bldP spid="46165" grpId="2" animBg="1"/>
      <p:bldP spid="46165" grpId="3" animBg="1"/>
      <p:bldP spid="46165" grpId="4" animBg="1"/>
      <p:bldP spid="46165" grpId="5" animBg="1"/>
      <p:bldP spid="46166" grpId="0" animBg="1"/>
      <p:bldP spid="46166" grpId="1" animBg="1"/>
      <p:bldP spid="46166" grpId="2" animBg="1"/>
      <p:bldP spid="46166" grpId="3" animBg="1"/>
      <p:bldP spid="46166" grpId="4" animBg="1"/>
      <p:bldP spid="46166" grpId="5" animBg="1"/>
      <p:bldP spid="46168" grpId="0" animBg="1"/>
      <p:bldP spid="46168" grpId="1" animBg="1"/>
      <p:bldP spid="46168" grpId="2" animBg="1"/>
      <p:bldP spid="46167" grpId="0" animBg="1"/>
      <p:bldP spid="46167" grpId="1" animBg="1"/>
      <p:bldP spid="46167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4"/>
          <p:cNvSpPr txBox="1">
            <a:spLocks noChangeArrowheads="1"/>
          </p:cNvSpPr>
          <p:nvPr/>
        </p:nvSpPr>
        <p:spPr bwMode="auto">
          <a:xfrm>
            <a:off x="315913" y="152400"/>
            <a:ext cx="662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  <a:latin typeface="VNI-Souvir" pitchFamily="2" charset="0"/>
              </a:rPr>
              <a:t>Qua tieát naøy giuùp chuùng ta cuûng coá ñöôïc: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00050" y="558800"/>
            <a:ext cx="681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FF00"/>
                </a:solidFill>
                <a:latin typeface="VNI-Souvir" pitchFamily="2" charset="0"/>
              </a:rPr>
              <a:t>1) Caùc daáu hieäu nhaän bieát töù giaùc noäi tieáp: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358775" y="4302125"/>
            <a:ext cx="8016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4813" indent="-404813" eaLnBrk="0" hangingPunct="0"/>
            <a:r>
              <a:rPr lang="en-US" altLang="en-US" sz="2400">
                <a:solidFill>
                  <a:srgbClr val="FFFF00"/>
                </a:solidFill>
                <a:latin typeface="VNI-Souvir" pitchFamily="2" charset="0"/>
              </a:rPr>
              <a:t>2) ÖÙng duïng töù giaùc noäi tieáp ñeå chöùng minh goùc baèng nhau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354013" y="5148263"/>
            <a:ext cx="8180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FF00"/>
                </a:solidFill>
                <a:latin typeface="VNI-Souvir" pitchFamily="2" charset="0"/>
              </a:rPr>
              <a:t>3) Chöùng toû moät ñieåm thuoäc ñöôøng troøn ngoaïi tieáp </a:t>
            </a:r>
          </a:p>
          <a:p>
            <a:pPr eaLnBrk="0" hangingPunct="0"/>
            <a:r>
              <a:rPr lang="en-US" altLang="en-US" sz="2400">
                <a:solidFill>
                  <a:srgbClr val="FFFF00"/>
                </a:solidFill>
                <a:latin typeface="VNI-Souvir" pitchFamily="2" charset="0"/>
              </a:rPr>
              <a:t>    tam giaùc </a:t>
            </a:r>
          </a:p>
        </p:txBody>
      </p:sp>
      <p:grpSp>
        <p:nvGrpSpPr>
          <p:cNvPr id="66624" name="Group 64"/>
          <p:cNvGrpSpPr>
            <a:grpSpLocks/>
          </p:cNvGrpSpPr>
          <p:nvPr/>
        </p:nvGrpSpPr>
        <p:grpSpPr bwMode="auto">
          <a:xfrm>
            <a:off x="5867400" y="3103563"/>
            <a:ext cx="1600200" cy="858837"/>
            <a:chOff x="2448" y="755"/>
            <a:chExt cx="1008" cy="541"/>
          </a:xfrm>
          <a:solidFill>
            <a:srgbClr val="00B050"/>
          </a:solidFill>
        </p:grpSpPr>
        <p:sp>
          <p:nvSpPr>
            <p:cNvPr id="66577" name="Line 17"/>
            <p:cNvSpPr>
              <a:spLocks noChangeShapeType="1"/>
            </p:cNvSpPr>
            <p:nvPr/>
          </p:nvSpPr>
          <p:spPr bwMode="auto">
            <a:xfrm>
              <a:off x="2448" y="1296"/>
              <a:ext cx="1008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srgbClr val="FFFFFF"/>
                </a:solidFill>
                <a:latin typeface="VNI-Souvir" pitchFamily="2" charset="0"/>
              </a:endParaRPr>
            </a:p>
          </p:txBody>
        </p:sp>
        <p:sp>
          <p:nvSpPr>
            <p:cNvPr id="66578" name="Line 18"/>
            <p:cNvSpPr>
              <a:spLocks noChangeShapeType="1"/>
            </p:cNvSpPr>
            <p:nvPr/>
          </p:nvSpPr>
          <p:spPr bwMode="auto">
            <a:xfrm flipH="1">
              <a:off x="2452" y="755"/>
              <a:ext cx="576" cy="52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srgbClr val="FFFFFF"/>
                </a:solidFill>
                <a:latin typeface="VNI-Souvir" pitchFamily="2" charset="0"/>
              </a:endParaRPr>
            </a:p>
          </p:txBody>
        </p:sp>
        <p:grpSp>
          <p:nvGrpSpPr>
            <p:cNvPr id="66579" name="Group 19"/>
            <p:cNvGrpSpPr>
              <a:grpSpLocks/>
            </p:cNvGrpSpPr>
            <p:nvPr/>
          </p:nvGrpSpPr>
          <p:grpSpPr bwMode="auto">
            <a:xfrm>
              <a:off x="2448" y="755"/>
              <a:ext cx="1008" cy="541"/>
              <a:chOff x="3648" y="3203"/>
              <a:chExt cx="1008" cy="541"/>
            </a:xfrm>
            <a:grpFill/>
          </p:grpSpPr>
          <p:sp>
            <p:nvSpPr>
              <p:cNvPr id="66580" name="Line 20"/>
              <p:cNvSpPr>
                <a:spLocks noChangeShapeType="1"/>
              </p:cNvSpPr>
              <p:nvPr/>
            </p:nvSpPr>
            <p:spPr bwMode="auto">
              <a:xfrm flipH="1">
                <a:off x="3648" y="3360"/>
                <a:ext cx="192" cy="38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  <p:sp>
            <p:nvSpPr>
              <p:cNvPr id="66581" name="Line 21"/>
              <p:cNvSpPr>
                <a:spLocks noChangeShapeType="1"/>
              </p:cNvSpPr>
              <p:nvPr/>
            </p:nvSpPr>
            <p:spPr bwMode="auto">
              <a:xfrm>
                <a:off x="3840" y="3360"/>
                <a:ext cx="816" cy="38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  <p:sp>
            <p:nvSpPr>
              <p:cNvPr id="66582" name="Line 22"/>
              <p:cNvSpPr>
                <a:spLocks noChangeShapeType="1"/>
              </p:cNvSpPr>
              <p:nvPr/>
            </p:nvSpPr>
            <p:spPr bwMode="auto">
              <a:xfrm>
                <a:off x="4211" y="3203"/>
                <a:ext cx="432" cy="52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  <p:sp>
            <p:nvSpPr>
              <p:cNvPr id="66583" name="Rectangle 23"/>
              <p:cNvSpPr>
                <a:spLocks noChangeArrowheads="1"/>
              </p:cNvSpPr>
              <p:nvPr/>
            </p:nvSpPr>
            <p:spPr bwMode="auto">
              <a:xfrm rot="1442610">
                <a:off x="3813" y="3373"/>
                <a:ext cx="99" cy="9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  <p:sp>
            <p:nvSpPr>
              <p:cNvPr id="66584" name="Rectangle 24"/>
              <p:cNvSpPr>
                <a:spLocks noChangeArrowheads="1"/>
              </p:cNvSpPr>
              <p:nvPr/>
            </p:nvSpPr>
            <p:spPr bwMode="auto">
              <a:xfrm rot="-2623437">
                <a:off x="4162" y="3243"/>
                <a:ext cx="103" cy="10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</p:grpSp>
      </p:grpSp>
      <p:grpSp>
        <p:nvGrpSpPr>
          <p:cNvPr id="66635" name="Group 75"/>
          <p:cNvGrpSpPr>
            <a:grpSpLocks/>
          </p:cNvGrpSpPr>
          <p:nvPr/>
        </p:nvGrpSpPr>
        <p:grpSpPr bwMode="auto">
          <a:xfrm>
            <a:off x="6856413" y="1219200"/>
            <a:ext cx="1982787" cy="1371600"/>
            <a:chOff x="288" y="1632"/>
            <a:chExt cx="1249" cy="864"/>
          </a:xfrm>
          <a:solidFill>
            <a:srgbClr val="00B0F0"/>
          </a:solidFill>
        </p:grpSpPr>
        <p:sp>
          <p:nvSpPr>
            <p:cNvPr id="66595" name="Line 35"/>
            <p:cNvSpPr>
              <a:spLocks noChangeShapeType="1"/>
            </p:cNvSpPr>
            <p:nvPr/>
          </p:nvSpPr>
          <p:spPr bwMode="auto">
            <a:xfrm flipH="1">
              <a:off x="288" y="1632"/>
              <a:ext cx="448" cy="864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srgbClr val="FFFFFF"/>
                </a:solidFill>
                <a:latin typeface="VNI-Souvir" pitchFamily="2" charset="0"/>
              </a:endParaRPr>
            </a:p>
          </p:txBody>
        </p:sp>
        <p:sp>
          <p:nvSpPr>
            <p:cNvPr id="66596" name="Line 36"/>
            <p:cNvSpPr>
              <a:spLocks noChangeShapeType="1"/>
            </p:cNvSpPr>
            <p:nvPr/>
          </p:nvSpPr>
          <p:spPr bwMode="auto">
            <a:xfrm>
              <a:off x="1360" y="1776"/>
              <a:ext cx="177" cy="33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srgbClr val="FFFFFF"/>
                </a:solidFill>
                <a:latin typeface="VNI-Souvir" pitchFamily="2" charset="0"/>
              </a:endParaRPr>
            </a:p>
          </p:txBody>
        </p:sp>
        <p:sp>
          <p:nvSpPr>
            <p:cNvPr id="66597" name="Line 37"/>
            <p:cNvSpPr>
              <a:spLocks noChangeShapeType="1"/>
            </p:cNvSpPr>
            <p:nvPr/>
          </p:nvSpPr>
          <p:spPr bwMode="auto">
            <a:xfrm>
              <a:off x="701" y="1645"/>
              <a:ext cx="672" cy="12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srgbClr val="FFFFFF"/>
                </a:solidFill>
                <a:latin typeface="VNI-Souvir" pitchFamily="2" charset="0"/>
              </a:endParaRPr>
            </a:p>
          </p:txBody>
        </p:sp>
        <p:sp>
          <p:nvSpPr>
            <p:cNvPr id="66599" name="Line 39"/>
            <p:cNvSpPr>
              <a:spLocks noChangeShapeType="1"/>
            </p:cNvSpPr>
            <p:nvPr/>
          </p:nvSpPr>
          <p:spPr bwMode="auto">
            <a:xfrm>
              <a:off x="496" y="2124"/>
              <a:ext cx="104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srgbClr val="FFFFFF"/>
                </a:solidFill>
                <a:latin typeface="VNI-Souvir" pitchFamily="2" charset="0"/>
              </a:endParaRPr>
            </a:p>
          </p:txBody>
        </p:sp>
      </p:grpSp>
      <p:sp>
        <p:nvSpPr>
          <p:cNvPr id="66602" name="Arc 42"/>
          <p:cNvSpPr>
            <a:spLocks/>
          </p:cNvSpPr>
          <p:nvPr/>
        </p:nvSpPr>
        <p:spPr bwMode="auto">
          <a:xfrm rot="18248251" flipH="1">
            <a:off x="8445501" y="1371600"/>
            <a:ext cx="133350" cy="231775"/>
          </a:xfrm>
          <a:custGeom>
            <a:avLst/>
            <a:gdLst>
              <a:gd name="T0" fmla="*/ 2156041 w 21600"/>
              <a:gd name="T1" fmla="*/ 0 h 37451"/>
              <a:gd name="T2" fmla="*/ 2847572 w 21600"/>
              <a:gd name="T3" fmla="*/ 8877135 h 37451"/>
              <a:gd name="T4" fmla="*/ 0 w 21600"/>
              <a:gd name="T5" fmla="*/ 4636373 h 37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451" fill="none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  <a:cubicBezTo>
                  <a:pt x="21600" y="26730"/>
                  <a:pt x="18041" y="33433"/>
                  <a:pt x="12102" y="37451"/>
                </a:cubicBezTo>
              </a:path>
              <a:path w="21600" h="37451" stroke="0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  <a:cubicBezTo>
                  <a:pt x="21600" y="26730"/>
                  <a:pt x="18041" y="33433"/>
                  <a:pt x="12102" y="37451"/>
                </a:cubicBezTo>
                <a:lnTo>
                  <a:pt x="0" y="19560"/>
                </a:lnTo>
                <a:lnTo>
                  <a:pt x="9163" y="-1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5" name="Arc 45"/>
          <p:cNvSpPr>
            <a:spLocks/>
          </p:cNvSpPr>
          <p:nvPr/>
        </p:nvSpPr>
        <p:spPr bwMode="auto">
          <a:xfrm rot="3609392">
            <a:off x="7134226" y="1941512"/>
            <a:ext cx="133350" cy="231775"/>
          </a:xfrm>
          <a:custGeom>
            <a:avLst/>
            <a:gdLst>
              <a:gd name="T0" fmla="*/ 2156041 w 21600"/>
              <a:gd name="T1" fmla="*/ 0 h 37451"/>
              <a:gd name="T2" fmla="*/ 2847572 w 21600"/>
              <a:gd name="T3" fmla="*/ 8877135 h 37451"/>
              <a:gd name="T4" fmla="*/ 0 w 21600"/>
              <a:gd name="T5" fmla="*/ 4636373 h 37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451" fill="none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  <a:cubicBezTo>
                  <a:pt x="21600" y="26730"/>
                  <a:pt x="18041" y="33433"/>
                  <a:pt x="12102" y="37451"/>
                </a:cubicBezTo>
              </a:path>
              <a:path w="21600" h="37451" stroke="0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  <a:cubicBezTo>
                  <a:pt x="21600" y="26730"/>
                  <a:pt x="18041" y="33433"/>
                  <a:pt x="12102" y="37451"/>
                </a:cubicBezTo>
                <a:lnTo>
                  <a:pt x="0" y="19560"/>
                </a:lnTo>
                <a:lnTo>
                  <a:pt x="9163" y="-1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622" name="Group 62"/>
          <p:cNvGrpSpPr>
            <a:grpSpLocks/>
          </p:cNvGrpSpPr>
          <p:nvPr/>
        </p:nvGrpSpPr>
        <p:grpSpPr bwMode="auto">
          <a:xfrm>
            <a:off x="5257800" y="1143000"/>
            <a:ext cx="838200" cy="1371600"/>
            <a:chOff x="3408" y="1728"/>
            <a:chExt cx="528" cy="864"/>
          </a:xfrm>
        </p:grpSpPr>
        <p:grpSp>
          <p:nvGrpSpPr>
            <p:cNvPr id="81942" name="Group 57"/>
            <p:cNvGrpSpPr>
              <a:grpSpLocks/>
            </p:cNvGrpSpPr>
            <p:nvPr/>
          </p:nvGrpSpPr>
          <p:grpSpPr bwMode="auto">
            <a:xfrm rot="2001228">
              <a:off x="3408" y="1728"/>
              <a:ext cx="528" cy="864"/>
              <a:chOff x="2928" y="1728"/>
              <a:chExt cx="528" cy="864"/>
            </a:xfrm>
          </p:grpSpPr>
          <p:sp>
            <p:nvSpPr>
              <p:cNvPr id="81947" name="Line 53"/>
              <p:cNvSpPr>
                <a:spLocks noChangeShapeType="1"/>
              </p:cNvSpPr>
              <p:nvPr/>
            </p:nvSpPr>
            <p:spPr bwMode="auto">
              <a:xfrm>
                <a:off x="2928" y="1728"/>
                <a:ext cx="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8" name="Line 54"/>
              <p:cNvSpPr>
                <a:spLocks noChangeShapeType="1"/>
              </p:cNvSpPr>
              <p:nvPr/>
            </p:nvSpPr>
            <p:spPr bwMode="auto">
              <a:xfrm>
                <a:off x="2928" y="2592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9" name="Rectangle 56"/>
              <p:cNvSpPr>
                <a:spLocks noChangeArrowheads="1"/>
              </p:cNvSpPr>
              <p:nvPr/>
            </p:nvSpPr>
            <p:spPr bwMode="auto">
              <a:xfrm>
                <a:off x="2928" y="249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alt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</p:grpSp>
        <p:grpSp>
          <p:nvGrpSpPr>
            <p:cNvPr id="81943" name="Group 58"/>
            <p:cNvGrpSpPr>
              <a:grpSpLocks/>
            </p:cNvGrpSpPr>
            <p:nvPr/>
          </p:nvGrpSpPr>
          <p:grpSpPr bwMode="auto">
            <a:xfrm rot="19757813" flipH="1">
              <a:off x="3408" y="1728"/>
              <a:ext cx="528" cy="864"/>
              <a:chOff x="2928" y="1728"/>
              <a:chExt cx="528" cy="864"/>
            </a:xfrm>
          </p:grpSpPr>
          <p:sp>
            <p:nvSpPr>
              <p:cNvPr id="81944" name="Line 59"/>
              <p:cNvSpPr>
                <a:spLocks noChangeShapeType="1"/>
              </p:cNvSpPr>
              <p:nvPr/>
            </p:nvSpPr>
            <p:spPr bwMode="auto">
              <a:xfrm>
                <a:off x="2928" y="1728"/>
                <a:ext cx="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5" name="Line 60"/>
              <p:cNvSpPr>
                <a:spLocks noChangeShapeType="1"/>
              </p:cNvSpPr>
              <p:nvPr/>
            </p:nvSpPr>
            <p:spPr bwMode="auto">
              <a:xfrm>
                <a:off x="2928" y="2592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6" name="Rectangle 61"/>
              <p:cNvSpPr>
                <a:spLocks noChangeArrowheads="1"/>
              </p:cNvSpPr>
              <p:nvPr/>
            </p:nvSpPr>
            <p:spPr bwMode="auto">
              <a:xfrm>
                <a:off x="2928" y="249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alt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</p:grpSp>
      </p:grpSp>
      <p:sp>
        <p:nvSpPr>
          <p:cNvPr id="66625" name="Text Box 65"/>
          <p:cNvSpPr txBox="1">
            <a:spLocks noChangeArrowheads="1"/>
          </p:cNvSpPr>
          <p:nvPr/>
        </p:nvSpPr>
        <p:spPr bwMode="auto">
          <a:xfrm>
            <a:off x="339725" y="6070600"/>
            <a:ext cx="844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FF00"/>
                </a:solidFill>
                <a:latin typeface="VNI-Souvir" pitchFamily="2" charset="0"/>
              </a:rPr>
              <a:t>4) Moät soá kieán thöùc cô baûn hình hoïc cuûa caùc lôùp döôùi</a:t>
            </a:r>
          </a:p>
        </p:txBody>
      </p:sp>
      <p:grpSp>
        <p:nvGrpSpPr>
          <p:cNvPr id="66636" name="Group 76"/>
          <p:cNvGrpSpPr>
            <a:grpSpLocks/>
          </p:cNvGrpSpPr>
          <p:nvPr/>
        </p:nvGrpSpPr>
        <p:grpSpPr bwMode="auto">
          <a:xfrm>
            <a:off x="2454275" y="1143000"/>
            <a:ext cx="1736725" cy="1279525"/>
            <a:chOff x="2030" y="1632"/>
            <a:chExt cx="1426" cy="864"/>
          </a:xfrm>
        </p:grpSpPr>
        <p:sp>
          <p:nvSpPr>
            <p:cNvPr id="81938" name="Line 67"/>
            <p:cNvSpPr>
              <a:spLocks noChangeShapeType="1"/>
            </p:cNvSpPr>
            <p:nvPr/>
          </p:nvSpPr>
          <p:spPr bwMode="auto">
            <a:xfrm flipH="1">
              <a:off x="2030" y="1632"/>
              <a:ext cx="448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39" name="Line 68"/>
            <p:cNvSpPr>
              <a:spLocks noChangeShapeType="1"/>
            </p:cNvSpPr>
            <p:nvPr/>
          </p:nvSpPr>
          <p:spPr bwMode="auto">
            <a:xfrm>
              <a:off x="3102" y="1776"/>
              <a:ext cx="354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40" name="Line 69"/>
            <p:cNvSpPr>
              <a:spLocks noChangeShapeType="1"/>
            </p:cNvSpPr>
            <p:nvPr/>
          </p:nvSpPr>
          <p:spPr bwMode="auto">
            <a:xfrm>
              <a:off x="2443" y="1645"/>
              <a:ext cx="672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41" name="Line 70"/>
            <p:cNvSpPr>
              <a:spLocks noChangeShapeType="1"/>
            </p:cNvSpPr>
            <p:nvPr/>
          </p:nvSpPr>
          <p:spPr bwMode="auto">
            <a:xfrm>
              <a:off x="2043" y="2461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632" name="Arc 72"/>
          <p:cNvSpPr>
            <a:spLocks/>
          </p:cNvSpPr>
          <p:nvPr/>
        </p:nvSpPr>
        <p:spPr bwMode="auto">
          <a:xfrm>
            <a:off x="2501900" y="2209800"/>
            <a:ext cx="133350" cy="120650"/>
          </a:xfrm>
          <a:custGeom>
            <a:avLst/>
            <a:gdLst>
              <a:gd name="T0" fmla="*/ 2156041 w 21600"/>
              <a:gd name="T1" fmla="*/ 0 h 19560"/>
              <a:gd name="T2" fmla="*/ 5082432 w 21600"/>
              <a:gd name="T3" fmla="*/ 4590332 h 19560"/>
              <a:gd name="T4" fmla="*/ 0 w 21600"/>
              <a:gd name="T5" fmla="*/ 4590332 h 195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9560" fill="none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</a:path>
              <a:path w="21600" h="19560" stroke="0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  <a:lnTo>
                  <a:pt x="0" y="19560"/>
                </a:lnTo>
                <a:lnTo>
                  <a:pt x="9163" y="-1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33" name="Arc 73"/>
          <p:cNvSpPr>
            <a:spLocks/>
          </p:cNvSpPr>
          <p:nvPr/>
        </p:nvSpPr>
        <p:spPr bwMode="auto">
          <a:xfrm rot="18248251" flipH="1">
            <a:off x="3668713" y="1295400"/>
            <a:ext cx="133350" cy="231775"/>
          </a:xfrm>
          <a:custGeom>
            <a:avLst/>
            <a:gdLst>
              <a:gd name="T0" fmla="*/ 2156041 w 21600"/>
              <a:gd name="T1" fmla="*/ 0 h 37451"/>
              <a:gd name="T2" fmla="*/ 2847572 w 21600"/>
              <a:gd name="T3" fmla="*/ 8877135 h 37451"/>
              <a:gd name="T4" fmla="*/ 0 w 21600"/>
              <a:gd name="T5" fmla="*/ 4636373 h 37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451" fill="none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  <a:cubicBezTo>
                  <a:pt x="21600" y="26730"/>
                  <a:pt x="18041" y="33433"/>
                  <a:pt x="12102" y="37451"/>
                </a:cubicBezTo>
              </a:path>
              <a:path w="21600" h="37451" stroke="0" extrusionOk="0">
                <a:moveTo>
                  <a:pt x="9163" y="-1"/>
                </a:moveTo>
                <a:cubicBezTo>
                  <a:pt x="16752" y="3555"/>
                  <a:pt x="21600" y="11179"/>
                  <a:pt x="21600" y="19560"/>
                </a:cubicBezTo>
                <a:cubicBezTo>
                  <a:pt x="21600" y="26730"/>
                  <a:pt x="18041" y="33433"/>
                  <a:pt x="12102" y="37451"/>
                </a:cubicBezTo>
                <a:lnTo>
                  <a:pt x="0" y="19560"/>
                </a:lnTo>
                <a:lnTo>
                  <a:pt x="9163" y="-1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638" name="Group 78"/>
          <p:cNvGrpSpPr>
            <a:grpSpLocks/>
          </p:cNvGrpSpPr>
          <p:nvPr/>
        </p:nvGrpSpPr>
        <p:grpSpPr bwMode="auto">
          <a:xfrm>
            <a:off x="3257550" y="3048000"/>
            <a:ext cx="1676400" cy="914400"/>
            <a:chOff x="1428" y="1920"/>
            <a:chExt cx="1056" cy="576"/>
          </a:xfrm>
          <a:solidFill>
            <a:srgbClr val="00B050"/>
          </a:solidFill>
        </p:grpSpPr>
        <p:grpSp>
          <p:nvGrpSpPr>
            <p:cNvPr id="66585" name="Group 25"/>
            <p:cNvGrpSpPr>
              <a:grpSpLocks/>
            </p:cNvGrpSpPr>
            <p:nvPr/>
          </p:nvGrpSpPr>
          <p:grpSpPr bwMode="auto">
            <a:xfrm>
              <a:off x="1428" y="1920"/>
              <a:ext cx="1056" cy="576"/>
              <a:chOff x="864" y="1824"/>
              <a:chExt cx="1056" cy="576"/>
            </a:xfrm>
            <a:grpFill/>
          </p:grpSpPr>
          <p:sp>
            <p:nvSpPr>
              <p:cNvPr id="66586" name="Line 26"/>
              <p:cNvSpPr>
                <a:spLocks noChangeShapeType="1"/>
              </p:cNvSpPr>
              <p:nvPr/>
            </p:nvSpPr>
            <p:spPr bwMode="auto">
              <a:xfrm>
                <a:off x="864" y="2400"/>
                <a:ext cx="1056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  <p:sp>
            <p:nvSpPr>
              <p:cNvPr id="66587" name="Line 27"/>
              <p:cNvSpPr>
                <a:spLocks noChangeShapeType="1"/>
              </p:cNvSpPr>
              <p:nvPr/>
            </p:nvSpPr>
            <p:spPr bwMode="auto">
              <a:xfrm flipH="1">
                <a:off x="864" y="1824"/>
                <a:ext cx="240" cy="57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  <p:sp>
            <p:nvSpPr>
              <p:cNvPr id="66588" name="Line 28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781" cy="563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  <p:sp>
            <p:nvSpPr>
              <p:cNvPr id="66589" name="Line 29"/>
              <p:cNvSpPr>
                <a:spLocks noChangeShapeType="1"/>
              </p:cNvSpPr>
              <p:nvPr/>
            </p:nvSpPr>
            <p:spPr bwMode="auto">
              <a:xfrm flipH="1">
                <a:off x="864" y="1872"/>
                <a:ext cx="816" cy="52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  <p:sp>
            <p:nvSpPr>
              <p:cNvPr id="66590" name="Line 30"/>
              <p:cNvSpPr>
                <a:spLocks noChangeShapeType="1"/>
              </p:cNvSpPr>
              <p:nvPr/>
            </p:nvSpPr>
            <p:spPr bwMode="auto">
              <a:xfrm>
                <a:off x="1680" y="1872"/>
                <a:ext cx="218" cy="515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  <p:sp>
            <p:nvSpPr>
              <p:cNvPr id="66591" name="Line 3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589" cy="4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VNI-Souvir" pitchFamily="2" charset="0"/>
                </a:endParaRPr>
              </a:p>
            </p:txBody>
          </p:sp>
        </p:grpSp>
        <p:sp>
          <p:nvSpPr>
            <p:cNvPr id="66592" name="Arc 32"/>
            <p:cNvSpPr>
              <a:spLocks/>
            </p:cNvSpPr>
            <p:nvPr/>
          </p:nvSpPr>
          <p:spPr bwMode="auto">
            <a:xfrm rot="6654777">
              <a:off x="1621" y="1951"/>
              <a:ext cx="195" cy="205"/>
            </a:xfrm>
            <a:custGeom>
              <a:avLst/>
              <a:gdLst>
                <a:gd name="G0" fmla="+- 0 0 0"/>
                <a:gd name="G1" fmla="+- 20971 0 0"/>
                <a:gd name="G2" fmla="+- 21600 0 0"/>
                <a:gd name="T0" fmla="*/ 5174 w 21600"/>
                <a:gd name="T1" fmla="*/ 0 h 22728"/>
                <a:gd name="T2" fmla="*/ 21528 w 21600"/>
                <a:gd name="T3" fmla="*/ 22728 h 22728"/>
                <a:gd name="T4" fmla="*/ 0 w 21600"/>
                <a:gd name="T5" fmla="*/ 20971 h 2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28" fill="none" extrusionOk="0">
                  <a:moveTo>
                    <a:pt x="5174" y="-1"/>
                  </a:moveTo>
                  <a:cubicBezTo>
                    <a:pt x="14821" y="2380"/>
                    <a:pt x="21600" y="11034"/>
                    <a:pt x="21600" y="20971"/>
                  </a:cubicBezTo>
                  <a:cubicBezTo>
                    <a:pt x="21600" y="21557"/>
                    <a:pt x="21576" y="22143"/>
                    <a:pt x="21528" y="22728"/>
                  </a:cubicBezTo>
                </a:path>
                <a:path w="21600" h="22728" stroke="0" extrusionOk="0">
                  <a:moveTo>
                    <a:pt x="5174" y="-1"/>
                  </a:moveTo>
                  <a:cubicBezTo>
                    <a:pt x="14821" y="2380"/>
                    <a:pt x="21600" y="11034"/>
                    <a:pt x="21600" y="20971"/>
                  </a:cubicBezTo>
                  <a:cubicBezTo>
                    <a:pt x="21600" y="21557"/>
                    <a:pt x="21576" y="22143"/>
                    <a:pt x="21528" y="22728"/>
                  </a:cubicBezTo>
                  <a:lnTo>
                    <a:pt x="0" y="20971"/>
                  </a:lnTo>
                  <a:close/>
                </a:path>
              </a:pathLst>
            </a:cu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>
                <a:defRPr/>
              </a:pPr>
              <a:endParaRPr lang="en-US" altLang="en-US">
                <a:solidFill>
                  <a:srgbClr val="FF0000"/>
                </a:solidFill>
                <a:latin typeface="VNI-Souvir" pitchFamily="2" charset="0"/>
              </a:endParaRPr>
            </a:p>
          </p:txBody>
        </p:sp>
        <p:sp>
          <p:nvSpPr>
            <p:cNvPr id="66637" name="Arc 77"/>
            <p:cNvSpPr>
              <a:spLocks/>
            </p:cNvSpPr>
            <p:nvPr/>
          </p:nvSpPr>
          <p:spPr bwMode="auto">
            <a:xfrm rot="14945223" flipH="1">
              <a:off x="2093" y="1987"/>
              <a:ext cx="195" cy="205"/>
            </a:xfrm>
            <a:custGeom>
              <a:avLst/>
              <a:gdLst>
                <a:gd name="G0" fmla="+- 0 0 0"/>
                <a:gd name="G1" fmla="+- 20971 0 0"/>
                <a:gd name="G2" fmla="+- 21600 0 0"/>
                <a:gd name="T0" fmla="*/ 5174 w 21600"/>
                <a:gd name="T1" fmla="*/ 0 h 22728"/>
                <a:gd name="T2" fmla="*/ 21528 w 21600"/>
                <a:gd name="T3" fmla="*/ 22728 h 22728"/>
                <a:gd name="T4" fmla="*/ 0 w 21600"/>
                <a:gd name="T5" fmla="*/ 20971 h 2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28" fill="none" extrusionOk="0">
                  <a:moveTo>
                    <a:pt x="5174" y="-1"/>
                  </a:moveTo>
                  <a:cubicBezTo>
                    <a:pt x="14821" y="2380"/>
                    <a:pt x="21600" y="11034"/>
                    <a:pt x="21600" y="20971"/>
                  </a:cubicBezTo>
                  <a:cubicBezTo>
                    <a:pt x="21600" y="21557"/>
                    <a:pt x="21576" y="22143"/>
                    <a:pt x="21528" y="22728"/>
                  </a:cubicBezTo>
                </a:path>
                <a:path w="21600" h="22728" stroke="0" extrusionOk="0">
                  <a:moveTo>
                    <a:pt x="5174" y="-1"/>
                  </a:moveTo>
                  <a:cubicBezTo>
                    <a:pt x="14821" y="2380"/>
                    <a:pt x="21600" y="11034"/>
                    <a:pt x="21600" y="20971"/>
                  </a:cubicBezTo>
                  <a:cubicBezTo>
                    <a:pt x="21600" y="21557"/>
                    <a:pt x="21576" y="22143"/>
                    <a:pt x="21528" y="22728"/>
                  </a:cubicBezTo>
                  <a:lnTo>
                    <a:pt x="0" y="20971"/>
                  </a:lnTo>
                  <a:close/>
                </a:path>
              </a:pathLst>
            </a:cu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en-US" altLang="en-US">
                <a:solidFill>
                  <a:srgbClr val="FF0000"/>
                </a:solidFill>
                <a:latin typeface="VNI-Souvir" pitchFamily="2" charset="0"/>
              </a:endParaRPr>
            </a:p>
          </p:txBody>
        </p:sp>
      </p:grpSp>
      <p:sp>
        <p:nvSpPr>
          <p:cNvPr id="66639" name="Line 79"/>
          <p:cNvSpPr>
            <a:spLocks noChangeShapeType="1"/>
          </p:cNvSpPr>
          <p:nvPr/>
        </p:nvSpPr>
        <p:spPr bwMode="auto">
          <a:xfrm flipV="1">
            <a:off x="6172200" y="31242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1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09688"/>
            <a:ext cx="15240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74" grpId="0"/>
      <p:bldP spid="66575" grpId="0"/>
      <p:bldP spid="66602" grpId="0" animBg="1"/>
      <p:bldP spid="66605" grpId="0" animBg="1"/>
      <p:bldP spid="66625" grpId="0"/>
      <p:bldP spid="66632" grpId="0" animBg="1"/>
      <p:bldP spid="66633" grpId="0" animBg="1"/>
      <p:bldP spid="666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57" name="Text Box 49"/>
          <p:cNvSpPr txBox="1">
            <a:spLocks noChangeArrowheads="1"/>
          </p:cNvSpPr>
          <p:nvPr/>
        </p:nvSpPr>
        <p:spPr bwMode="auto">
          <a:xfrm>
            <a:off x="685800" y="381000"/>
            <a:ext cx="8153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FF0066"/>
                </a:solidFill>
              </a:rPr>
              <a:t>Hướng dẫn học ở nhà :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solidFill>
                  <a:srgbClr val="0000FF"/>
                </a:solidFill>
              </a:rPr>
              <a:t>Xem lại các bài tập và các phương pháp c/m tứ giác nội tiếp đã giải.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solidFill>
                  <a:srgbClr val="0000FF"/>
                </a:solidFill>
              </a:rPr>
              <a:t>Làm BT 58, 59, 60 trang 90 SGK toán 9 tập 2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- Đọc trước bài 8 : Đường tròn ngoại tiếp và đường tròn nội tiếp.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914400" y="2657475"/>
            <a:ext cx="381000" cy="39052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42" name="Rectangl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429000" y="54864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Times New Roman" pitchFamily="18" charset="0"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7844" name="Oval 20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7845" name="Oval 21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7847" name="Oval 23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7848" name="Oval 24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40386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0430" name="Rectangle 98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1" name="Rectangle 99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2" name="Rectangle 100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33" name="Picture 9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0"/>
            <a:ext cx="15890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4" name="Text Box 23"/>
          <p:cNvSpPr txBox="1">
            <a:spLocks noChangeArrowheads="1"/>
          </p:cNvSpPr>
          <p:nvPr/>
        </p:nvSpPr>
        <p:spPr bwMode="auto">
          <a:xfrm>
            <a:off x="685800" y="6858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  <a:r>
              <a:rPr lang="en-US" altLang="en-US" sz="24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:</a:t>
            </a:r>
            <a:r>
              <a:rPr lang="en-US" altLang="en-US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Tứ giác ABCD nội tiếp đường tròn nếu:</a:t>
            </a:r>
          </a:p>
        </p:txBody>
      </p:sp>
      <p:grpSp>
        <p:nvGrpSpPr>
          <p:cNvPr id="63512" name="Group 24"/>
          <p:cNvGrpSpPr>
            <a:grpSpLocks/>
          </p:cNvGrpSpPr>
          <p:nvPr/>
        </p:nvGrpSpPr>
        <p:grpSpPr bwMode="auto">
          <a:xfrm>
            <a:off x="914400" y="1981200"/>
            <a:ext cx="4191000" cy="457200"/>
            <a:chOff x="576" y="1296"/>
            <a:chExt cx="2640" cy="288"/>
          </a:xfrm>
        </p:grpSpPr>
        <p:sp>
          <p:nvSpPr>
            <p:cNvPr id="60458" name="Freeform 30"/>
            <p:cNvSpPr>
              <a:spLocks/>
            </p:cNvSpPr>
            <p:nvPr/>
          </p:nvSpPr>
          <p:spPr bwMode="auto">
            <a:xfrm>
              <a:off x="1275" y="1305"/>
              <a:ext cx="96" cy="48"/>
            </a:xfrm>
            <a:custGeom>
              <a:avLst/>
              <a:gdLst>
                <a:gd name="T0" fmla="*/ 0 w 168"/>
                <a:gd name="T1" fmla="*/ 3269412 h 108"/>
                <a:gd name="T2" fmla="*/ 42723175 w 168"/>
                <a:gd name="T3" fmla="*/ 0 h 108"/>
                <a:gd name="T4" fmla="*/ 42723175 w 168"/>
                <a:gd name="T5" fmla="*/ 3269412 h 108"/>
                <a:gd name="T6" fmla="*/ 0 60000 65536"/>
                <a:gd name="T7" fmla="*/ 0 60000 65536"/>
                <a:gd name="T8" fmla="*/ 0 60000 65536"/>
                <a:gd name="T9" fmla="*/ 0 w 168"/>
                <a:gd name="T10" fmla="*/ 0 h 108"/>
                <a:gd name="T11" fmla="*/ 168 w 168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08">
                  <a:moveTo>
                    <a:pt x="0" y="84"/>
                  </a:moveTo>
                  <a:cubicBezTo>
                    <a:pt x="29" y="55"/>
                    <a:pt x="48" y="18"/>
                    <a:pt x="84" y="0"/>
                  </a:cubicBezTo>
                  <a:lnTo>
                    <a:pt x="168" y="10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60459" name="Group 26"/>
            <p:cNvGrpSpPr>
              <a:grpSpLocks/>
            </p:cNvGrpSpPr>
            <p:nvPr/>
          </p:nvGrpSpPr>
          <p:grpSpPr bwMode="auto">
            <a:xfrm>
              <a:off x="576" y="1296"/>
              <a:ext cx="2640" cy="288"/>
              <a:chOff x="720" y="1776"/>
              <a:chExt cx="2640" cy="288"/>
            </a:xfrm>
          </p:grpSpPr>
          <p:sp>
            <p:nvSpPr>
              <p:cNvPr id="60460" name="Freeform 30"/>
              <p:cNvSpPr>
                <a:spLocks/>
              </p:cNvSpPr>
              <p:nvPr/>
            </p:nvSpPr>
            <p:spPr bwMode="auto">
              <a:xfrm>
                <a:off x="1077" y="1794"/>
                <a:ext cx="96" cy="48"/>
              </a:xfrm>
              <a:custGeom>
                <a:avLst/>
                <a:gdLst>
                  <a:gd name="T0" fmla="*/ 0 w 168"/>
                  <a:gd name="T1" fmla="*/ 3269412 h 108"/>
                  <a:gd name="T2" fmla="*/ 42723175 w 168"/>
                  <a:gd name="T3" fmla="*/ 0 h 108"/>
                  <a:gd name="T4" fmla="*/ 42723175 w 168"/>
                  <a:gd name="T5" fmla="*/ 3269412 h 10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08"/>
                  <a:gd name="T11" fmla="*/ 168 w 168"/>
                  <a:gd name="T12" fmla="*/ 108 h 1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08">
                    <a:moveTo>
                      <a:pt x="0" y="84"/>
                    </a:moveTo>
                    <a:cubicBezTo>
                      <a:pt x="29" y="55"/>
                      <a:pt x="48" y="18"/>
                      <a:pt x="84" y="0"/>
                    </a:cubicBezTo>
                    <a:lnTo>
                      <a:pt x="168" y="10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0461" name="Text Box 28"/>
              <p:cNvSpPr txBox="1">
                <a:spLocks noChangeArrowheads="1"/>
              </p:cNvSpPr>
              <p:nvPr/>
            </p:nvSpPr>
            <p:spPr bwMode="auto">
              <a:xfrm>
                <a:off x="720" y="1776"/>
                <a:ext cx="26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A.  A + D = 180</a:t>
                </a:r>
                <a:r>
                  <a:rPr lang="en-US" altLang="en-US" sz="24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alt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0436" name="Group 29"/>
          <p:cNvGrpSpPr>
            <a:grpSpLocks/>
          </p:cNvGrpSpPr>
          <p:nvPr/>
        </p:nvGrpSpPr>
        <p:grpSpPr bwMode="auto">
          <a:xfrm>
            <a:off x="914400" y="2590800"/>
            <a:ext cx="2514600" cy="461963"/>
            <a:chOff x="576" y="1296"/>
            <a:chExt cx="1584" cy="291"/>
          </a:xfrm>
        </p:grpSpPr>
        <p:sp>
          <p:nvSpPr>
            <p:cNvPr id="60454" name="Freeform 30"/>
            <p:cNvSpPr>
              <a:spLocks/>
            </p:cNvSpPr>
            <p:nvPr/>
          </p:nvSpPr>
          <p:spPr bwMode="auto">
            <a:xfrm>
              <a:off x="1275" y="1305"/>
              <a:ext cx="96" cy="48"/>
            </a:xfrm>
            <a:custGeom>
              <a:avLst/>
              <a:gdLst>
                <a:gd name="T0" fmla="*/ 0 w 168"/>
                <a:gd name="T1" fmla="*/ 3269412 h 108"/>
                <a:gd name="T2" fmla="*/ 42723175 w 168"/>
                <a:gd name="T3" fmla="*/ 0 h 108"/>
                <a:gd name="T4" fmla="*/ 42723175 w 168"/>
                <a:gd name="T5" fmla="*/ 3269412 h 108"/>
                <a:gd name="T6" fmla="*/ 0 60000 65536"/>
                <a:gd name="T7" fmla="*/ 0 60000 65536"/>
                <a:gd name="T8" fmla="*/ 0 60000 65536"/>
                <a:gd name="T9" fmla="*/ 0 w 168"/>
                <a:gd name="T10" fmla="*/ 0 h 108"/>
                <a:gd name="T11" fmla="*/ 168 w 168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08">
                  <a:moveTo>
                    <a:pt x="0" y="84"/>
                  </a:moveTo>
                  <a:cubicBezTo>
                    <a:pt x="29" y="55"/>
                    <a:pt x="48" y="18"/>
                    <a:pt x="84" y="0"/>
                  </a:cubicBezTo>
                  <a:lnTo>
                    <a:pt x="168" y="10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60455" name="Group 31"/>
            <p:cNvGrpSpPr>
              <a:grpSpLocks/>
            </p:cNvGrpSpPr>
            <p:nvPr/>
          </p:nvGrpSpPr>
          <p:grpSpPr bwMode="auto">
            <a:xfrm>
              <a:off x="576" y="1296"/>
              <a:ext cx="1584" cy="291"/>
              <a:chOff x="720" y="1776"/>
              <a:chExt cx="1584" cy="291"/>
            </a:xfrm>
          </p:grpSpPr>
          <p:sp>
            <p:nvSpPr>
              <p:cNvPr id="60456" name="Freeform 30"/>
              <p:cNvSpPr>
                <a:spLocks/>
              </p:cNvSpPr>
              <p:nvPr/>
            </p:nvSpPr>
            <p:spPr bwMode="auto">
              <a:xfrm>
                <a:off x="1077" y="1794"/>
                <a:ext cx="96" cy="48"/>
              </a:xfrm>
              <a:custGeom>
                <a:avLst/>
                <a:gdLst>
                  <a:gd name="T0" fmla="*/ 0 w 168"/>
                  <a:gd name="T1" fmla="*/ 3269412 h 108"/>
                  <a:gd name="T2" fmla="*/ 42723175 w 168"/>
                  <a:gd name="T3" fmla="*/ 0 h 108"/>
                  <a:gd name="T4" fmla="*/ 42723175 w 168"/>
                  <a:gd name="T5" fmla="*/ 3269412 h 10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08"/>
                  <a:gd name="T11" fmla="*/ 168 w 168"/>
                  <a:gd name="T12" fmla="*/ 108 h 1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08">
                    <a:moveTo>
                      <a:pt x="0" y="84"/>
                    </a:moveTo>
                    <a:cubicBezTo>
                      <a:pt x="29" y="55"/>
                      <a:pt x="48" y="18"/>
                      <a:pt x="84" y="0"/>
                    </a:cubicBezTo>
                    <a:lnTo>
                      <a:pt x="168" y="10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0457" name="Text Box 33">
                <a:hlinkClick r:id="" action="ppaction://noaction"/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776"/>
                <a:ext cx="158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B.  A + C = 180</a:t>
                </a:r>
                <a:r>
                  <a:rPr lang="en-US" altLang="en-US" sz="24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alt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3522" name="Group 34"/>
          <p:cNvGrpSpPr>
            <a:grpSpLocks/>
          </p:cNvGrpSpPr>
          <p:nvPr/>
        </p:nvGrpSpPr>
        <p:grpSpPr bwMode="auto">
          <a:xfrm>
            <a:off x="914400" y="3276600"/>
            <a:ext cx="4191000" cy="457200"/>
            <a:chOff x="576" y="1296"/>
            <a:chExt cx="2640" cy="288"/>
          </a:xfrm>
        </p:grpSpPr>
        <p:sp>
          <p:nvSpPr>
            <p:cNvPr id="60450" name="Freeform 30"/>
            <p:cNvSpPr>
              <a:spLocks/>
            </p:cNvSpPr>
            <p:nvPr/>
          </p:nvSpPr>
          <p:spPr bwMode="auto">
            <a:xfrm>
              <a:off x="1275" y="1305"/>
              <a:ext cx="96" cy="48"/>
            </a:xfrm>
            <a:custGeom>
              <a:avLst/>
              <a:gdLst>
                <a:gd name="T0" fmla="*/ 0 w 168"/>
                <a:gd name="T1" fmla="*/ 3269412 h 108"/>
                <a:gd name="T2" fmla="*/ 42723175 w 168"/>
                <a:gd name="T3" fmla="*/ 0 h 108"/>
                <a:gd name="T4" fmla="*/ 42723175 w 168"/>
                <a:gd name="T5" fmla="*/ 3269412 h 108"/>
                <a:gd name="T6" fmla="*/ 0 60000 65536"/>
                <a:gd name="T7" fmla="*/ 0 60000 65536"/>
                <a:gd name="T8" fmla="*/ 0 60000 65536"/>
                <a:gd name="T9" fmla="*/ 0 w 168"/>
                <a:gd name="T10" fmla="*/ 0 h 108"/>
                <a:gd name="T11" fmla="*/ 168 w 168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08">
                  <a:moveTo>
                    <a:pt x="0" y="84"/>
                  </a:moveTo>
                  <a:cubicBezTo>
                    <a:pt x="29" y="55"/>
                    <a:pt x="48" y="18"/>
                    <a:pt x="84" y="0"/>
                  </a:cubicBezTo>
                  <a:lnTo>
                    <a:pt x="168" y="10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60451" name="Group 36"/>
            <p:cNvGrpSpPr>
              <a:grpSpLocks/>
            </p:cNvGrpSpPr>
            <p:nvPr/>
          </p:nvGrpSpPr>
          <p:grpSpPr bwMode="auto">
            <a:xfrm>
              <a:off x="576" y="1296"/>
              <a:ext cx="2640" cy="288"/>
              <a:chOff x="720" y="1776"/>
              <a:chExt cx="2640" cy="288"/>
            </a:xfrm>
          </p:grpSpPr>
          <p:sp>
            <p:nvSpPr>
              <p:cNvPr id="60452" name="Freeform 30"/>
              <p:cNvSpPr>
                <a:spLocks/>
              </p:cNvSpPr>
              <p:nvPr/>
            </p:nvSpPr>
            <p:spPr bwMode="auto">
              <a:xfrm>
                <a:off x="1077" y="1794"/>
                <a:ext cx="96" cy="48"/>
              </a:xfrm>
              <a:custGeom>
                <a:avLst/>
                <a:gdLst>
                  <a:gd name="T0" fmla="*/ 0 w 168"/>
                  <a:gd name="T1" fmla="*/ 3269412 h 108"/>
                  <a:gd name="T2" fmla="*/ 42723175 w 168"/>
                  <a:gd name="T3" fmla="*/ 0 h 108"/>
                  <a:gd name="T4" fmla="*/ 42723175 w 168"/>
                  <a:gd name="T5" fmla="*/ 3269412 h 10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08"/>
                  <a:gd name="T11" fmla="*/ 168 w 168"/>
                  <a:gd name="T12" fmla="*/ 108 h 1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08">
                    <a:moveTo>
                      <a:pt x="0" y="84"/>
                    </a:moveTo>
                    <a:cubicBezTo>
                      <a:pt x="29" y="55"/>
                      <a:pt x="48" y="18"/>
                      <a:pt x="84" y="0"/>
                    </a:cubicBezTo>
                    <a:lnTo>
                      <a:pt x="168" y="10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0453" name="Text Box 38"/>
              <p:cNvSpPr txBox="1">
                <a:spLocks noChangeArrowheads="1"/>
              </p:cNvSpPr>
              <p:nvPr/>
            </p:nvSpPr>
            <p:spPr bwMode="auto">
              <a:xfrm>
                <a:off x="720" y="1776"/>
                <a:ext cx="26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C.  A + B = 180</a:t>
                </a:r>
                <a:r>
                  <a:rPr lang="en-US" altLang="en-US" sz="24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alt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3527" name="Group 39"/>
          <p:cNvGrpSpPr>
            <a:grpSpLocks/>
          </p:cNvGrpSpPr>
          <p:nvPr/>
        </p:nvGrpSpPr>
        <p:grpSpPr bwMode="auto">
          <a:xfrm>
            <a:off x="914400" y="3962400"/>
            <a:ext cx="4191000" cy="457200"/>
            <a:chOff x="576" y="1296"/>
            <a:chExt cx="2640" cy="288"/>
          </a:xfrm>
        </p:grpSpPr>
        <p:sp>
          <p:nvSpPr>
            <p:cNvPr id="60446" name="Freeform 30"/>
            <p:cNvSpPr>
              <a:spLocks/>
            </p:cNvSpPr>
            <p:nvPr/>
          </p:nvSpPr>
          <p:spPr bwMode="auto">
            <a:xfrm>
              <a:off x="1275" y="1305"/>
              <a:ext cx="96" cy="48"/>
            </a:xfrm>
            <a:custGeom>
              <a:avLst/>
              <a:gdLst>
                <a:gd name="T0" fmla="*/ 0 w 168"/>
                <a:gd name="T1" fmla="*/ 3269412 h 108"/>
                <a:gd name="T2" fmla="*/ 42723175 w 168"/>
                <a:gd name="T3" fmla="*/ 0 h 108"/>
                <a:gd name="T4" fmla="*/ 42723175 w 168"/>
                <a:gd name="T5" fmla="*/ 3269412 h 108"/>
                <a:gd name="T6" fmla="*/ 0 60000 65536"/>
                <a:gd name="T7" fmla="*/ 0 60000 65536"/>
                <a:gd name="T8" fmla="*/ 0 60000 65536"/>
                <a:gd name="T9" fmla="*/ 0 w 168"/>
                <a:gd name="T10" fmla="*/ 0 h 108"/>
                <a:gd name="T11" fmla="*/ 168 w 168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08">
                  <a:moveTo>
                    <a:pt x="0" y="84"/>
                  </a:moveTo>
                  <a:cubicBezTo>
                    <a:pt x="29" y="55"/>
                    <a:pt x="48" y="18"/>
                    <a:pt x="84" y="0"/>
                  </a:cubicBezTo>
                  <a:lnTo>
                    <a:pt x="168" y="10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60447" name="Group 41"/>
            <p:cNvGrpSpPr>
              <a:grpSpLocks/>
            </p:cNvGrpSpPr>
            <p:nvPr/>
          </p:nvGrpSpPr>
          <p:grpSpPr bwMode="auto">
            <a:xfrm>
              <a:off x="576" y="1296"/>
              <a:ext cx="2640" cy="288"/>
              <a:chOff x="720" y="1776"/>
              <a:chExt cx="2640" cy="288"/>
            </a:xfrm>
          </p:grpSpPr>
          <p:sp>
            <p:nvSpPr>
              <p:cNvPr id="60448" name="Freeform 30"/>
              <p:cNvSpPr>
                <a:spLocks/>
              </p:cNvSpPr>
              <p:nvPr/>
            </p:nvSpPr>
            <p:spPr bwMode="auto">
              <a:xfrm>
                <a:off x="1077" y="1794"/>
                <a:ext cx="96" cy="48"/>
              </a:xfrm>
              <a:custGeom>
                <a:avLst/>
                <a:gdLst>
                  <a:gd name="T0" fmla="*/ 0 w 168"/>
                  <a:gd name="T1" fmla="*/ 3269412 h 108"/>
                  <a:gd name="T2" fmla="*/ 42723175 w 168"/>
                  <a:gd name="T3" fmla="*/ 0 h 108"/>
                  <a:gd name="T4" fmla="*/ 42723175 w 168"/>
                  <a:gd name="T5" fmla="*/ 3269412 h 10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08"/>
                  <a:gd name="T11" fmla="*/ 168 w 168"/>
                  <a:gd name="T12" fmla="*/ 108 h 1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08">
                    <a:moveTo>
                      <a:pt x="0" y="84"/>
                    </a:moveTo>
                    <a:cubicBezTo>
                      <a:pt x="29" y="55"/>
                      <a:pt x="48" y="18"/>
                      <a:pt x="84" y="0"/>
                    </a:cubicBezTo>
                    <a:lnTo>
                      <a:pt x="168" y="10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0449" name="Text Box 43"/>
              <p:cNvSpPr txBox="1">
                <a:spLocks noChangeArrowheads="1"/>
              </p:cNvSpPr>
              <p:nvPr/>
            </p:nvSpPr>
            <p:spPr bwMode="auto">
              <a:xfrm>
                <a:off x="720" y="1776"/>
                <a:ext cx="26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D.  B + C  = 180</a:t>
                </a:r>
                <a:r>
                  <a:rPr lang="en-US" altLang="en-US" sz="24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alt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3" name="AutoShape 24"/>
          <p:cNvSpPr>
            <a:spLocks noChangeArrowheads="1"/>
          </p:cNvSpPr>
          <p:nvPr/>
        </p:nvSpPr>
        <p:spPr bwMode="auto">
          <a:xfrm>
            <a:off x="6096000" y="2590800"/>
            <a:ext cx="2743200" cy="2590800"/>
          </a:xfrm>
          <a:prstGeom prst="wedgeEllipseCallout">
            <a:avLst>
              <a:gd name="adj1" fmla="val 22106"/>
              <a:gd name="adj2" fmla="val -81801"/>
            </a:avLst>
          </a:prstGeom>
          <a:solidFill>
            <a:srgbClr val="00FF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RÊt tiÕc b¹n ®· tr¶ lêi sai.</a:t>
            </a:r>
          </a:p>
        </p:txBody>
      </p:sp>
      <p:sp>
        <p:nvSpPr>
          <p:cNvPr id="2" name="AutoShape 24"/>
          <p:cNvSpPr>
            <a:spLocks noChangeArrowheads="1"/>
          </p:cNvSpPr>
          <p:nvPr/>
        </p:nvSpPr>
        <p:spPr bwMode="auto">
          <a:xfrm>
            <a:off x="6096000" y="2590800"/>
            <a:ext cx="2743200" cy="2590800"/>
          </a:xfrm>
          <a:prstGeom prst="wedgeEllipseCallout">
            <a:avLst>
              <a:gd name="adj1" fmla="val 22106"/>
              <a:gd name="adj2" fmla="val -81801"/>
            </a:avLst>
          </a:prstGeom>
          <a:solidFill>
            <a:srgbClr val="00FF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RÊt tiÕc b¹n ®· tr¶ lêi sai.</a:t>
            </a:r>
          </a:p>
        </p:txBody>
      </p:sp>
      <p:sp>
        <p:nvSpPr>
          <p:cNvPr id="3" name="AutoShape 24"/>
          <p:cNvSpPr>
            <a:spLocks noChangeArrowheads="1"/>
          </p:cNvSpPr>
          <p:nvPr/>
        </p:nvSpPr>
        <p:spPr bwMode="auto">
          <a:xfrm>
            <a:off x="6172200" y="2590800"/>
            <a:ext cx="2743200" cy="2590800"/>
          </a:xfrm>
          <a:prstGeom prst="wedgeEllipseCallout">
            <a:avLst>
              <a:gd name="adj1" fmla="val 22106"/>
              <a:gd name="adj2" fmla="val -81801"/>
            </a:avLst>
          </a:prstGeom>
          <a:solidFill>
            <a:srgbClr val="00FF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RÊt tiÕc b¹n ®· tr¶ lêi sai.</a:t>
            </a:r>
          </a:p>
        </p:txBody>
      </p:sp>
      <p:sp>
        <p:nvSpPr>
          <p:cNvPr id="48" name="AutoShape 24"/>
          <p:cNvSpPr>
            <a:spLocks noChangeArrowheads="1"/>
          </p:cNvSpPr>
          <p:nvPr/>
        </p:nvSpPr>
        <p:spPr bwMode="auto">
          <a:xfrm>
            <a:off x="6096000" y="2514600"/>
            <a:ext cx="2743200" cy="2590800"/>
          </a:xfrm>
          <a:prstGeom prst="wedgeEllipseCallout">
            <a:avLst>
              <a:gd name="adj1" fmla="val 22106"/>
              <a:gd name="adj2" fmla="val -81801"/>
            </a:avLst>
          </a:prstGeom>
          <a:solidFill>
            <a:srgbClr val="00FF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RÊt tiÕc b¹n ®· tr¶ lêi sai.</a:t>
            </a:r>
          </a:p>
        </p:txBody>
      </p:sp>
      <p:sp>
        <p:nvSpPr>
          <p:cNvPr id="49" name="AutoShape 24"/>
          <p:cNvSpPr>
            <a:spLocks noChangeArrowheads="1"/>
          </p:cNvSpPr>
          <p:nvPr/>
        </p:nvSpPr>
        <p:spPr bwMode="auto">
          <a:xfrm>
            <a:off x="6096000" y="2438400"/>
            <a:ext cx="2743200" cy="2590800"/>
          </a:xfrm>
          <a:prstGeom prst="wedgeEllipseCallout">
            <a:avLst>
              <a:gd name="adj1" fmla="val 22106"/>
              <a:gd name="adj2" fmla="val -81801"/>
            </a:avLst>
          </a:prstGeom>
          <a:solidFill>
            <a:srgbClr val="00FF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RÊt tiÕc b¹n ®· tr¶ lêi sai.</a:t>
            </a:r>
          </a:p>
        </p:txBody>
      </p:sp>
      <p:sp>
        <p:nvSpPr>
          <p:cNvPr id="4" name="Action Button: Home 3">
            <a:hlinkClick r:id="rId6" action="ppaction://hlinksldjump" highlightClick="1"/>
          </p:cNvPr>
          <p:cNvSpPr/>
          <p:nvPr/>
        </p:nvSpPr>
        <p:spPr>
          <a:xfrm>
            <a:off x="8153400" y="6400800"/>
            <a:ext cx="6858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3494088" y="2590800"/>
            <a:ext cx="2438400" cy="77628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 ÁN: B</a:t>
            </a:r>
          </a:p>
          <a:p>
            <a:pPr algn="ctr"/>
            <a:endParaRPr lang="en-US" altLang="en-US" sz="5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3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3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27"/>
                  </p:tgtEl>
                </p:cond>
              </p:nextCondLst>
            </p:seq>
          </p:childTnLst>
        </p:cTn>
      </p:par>
    </p:tnLst>
    <p:bldLst>
      <p:bldP spid="44" grpId="0" animBg="1"/>
      <p:bldP spid="77842" grpId="0" animBg="1"/>
      <p:bldP spid="77842" grpId="1" animBg="1"/>
      <p:bldP spid="77843" grpId="0" animBg="1"/>
      <p:bldP spid="77844" grpId="0" animBg="1"/>
      <p:bldP spid="77845" grpId="0" animBg="1"/>
      <p:bldP spid="77846" grpId="0" animBg="1"/>
      <p:bldP spid="77847" grpId="0" animBg="1"/>
      <p:bldP spid="77848" grpId="0" animBg="1"/>
      <p:bldP spid="77849" grpId="0" animBg="1"/>
      <p:bldP spid="77850" grpId="0" animBg="1"/>
      <p:bldP spid="77851" grpId="0" animBg="1"/>
      <p:bldP spid="77852" grpId="0" animBg="1"/>
      <p:bldP spid="33" grpId="0" animBg="1"/>
      <p:bldP spid="33" grpId="1" animBg="1"/>
      <p:bldP spid="2" grpId="0" animBg="1"/>
      <p:bldP spid="2" grpId="1" animBg="1"/>
      <p:bldP spid="3" grpId="0" animBg="1"/>
      <p:bldP spid="3" grpId="1" animBg="1"/>
      <p:bldP spid="48" grpId="0" animBg="1"/>
      <p:bldP spid="48" grpId="1" animBg="1"/>
      <p:bldP spid="49" grpId="0" animBg="1"/>
      <p:bldP spid="49" grpId="1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838200" y="3479800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42" name="Rectangl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0" y="54864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Times New Roman" pitchFamily="18" charset="0"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7844" name="Oval 20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7845" name="Oval 21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7847" name="Oval 23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7848" name="Oval 24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auto">
          <a:xfrm>
            <a:off x="40386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40386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1454" name="Rectangle 98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5" name="Rectangle 99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6" name="Rectangle 100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7" name="Picture 9" descr="be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0"/>
            <a:ext cx="15890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8" name="Text Box 23"/>
          <p:cNvSpPr txBox="1">
            <a:spLocks noChangeArrowheads="1"/>
          </p:cNvSpPr>
          <p:nvPr/>
        </p:nvSpPr>
        <p:spPr bwMode="auto">
          <a:xfrm>
            <a:off x="0" y="838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2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hỏi 2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 nào sau đây không phải tứ giác nội tiếp?</a:t>
            </a:r>
          </a:p>
        </p:txBody>
      </p:sp>
      <p:sp>
        <p:nvSpPr>
          <p:cNvPr id="33" name="AutoShape 24"/>
          <p:cNvSpPr>
            <a:spLocks noChangeArrowheads="1"/>
          </p:cNvSpPr>
          <p:nvPr/>
        </p:nvSpPr>
        <p:spPr bwMode="auto">
          <a:xfrm>
            <a:off x="5867400" y="2590800"/>
            <a:ext cx="2743200" cy="2590800"/>
          </a:xfrm>
          <a:prstGeom prst="wedgeEllipseCallout">
            <a:avLst>
              <a:gd name="adj1" fmla="val 22106"/>
              <a:gd name="adj2" fmla="val -81801"/>
            </a:avLst>
          </a:prstGeom>
          <a:solidFill>
            <a:srgbClr val="00FF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RÊt tiÕc b¹n ®· tr¶ lêi sai.</a:t>
            </a:r>
          </a:p>
        </p:txBody>
      </p:sp>
      <p:sp>
        <p:nvSpPr>
          <p:cNvPr id="2" name="AutoShape 24"/>
          <p:cNvSpPr>
            <a:spLocks noChangeArrowheads="1"/>
          </p:cNvSpPr>
          <p:nvPr/>
        </p:nvSpPr>
        <p:spPr bwMode="auto">
          <a:xfrm>
            <a:off x="5867400" y="2590800"/>
            <a:ext cx="2743200" cy="2590800"/>
          </a:xfrm>
          <a:prstGeom prst="wedgeEllipseCallout">
            <a:avLst>
              <a:gd name="adj1" fmla="val 22106"/>
              <a:gd name="adj2" fmla="val -81801"/>
            </a:avLst>
          </a:prstGeom>
          <a:solidFill>
            <a:srgbClr val="00FF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RÊt tiÕc b¹n ®· tr¶ lêi sai.</a:t>
            </a:r>
          </a:p>
        </p:txBody>
      </p:sp>
      <p:sp>
        <p:nvSpPr>
          <p:cNvPr id="3" name="AutoShape 24"/>
          <p:cNvSpPr>
            <a:spLocks noChangeArrowheads="1"/>
          </p:cNvSpPr>
          <p:nvPr/>
        </p:nvSpPr>
        <p:spPr bwMode="auto">
          <a:xfrm>
            <a:off x="5867400" y="2590800"/>
            <a:ext cx="2743200" cy="2590800"/>
          </a:xfrm>
          <a:prstGeom prst="wedgeEllipseCallout">
            <a:avLst>
              <a:gd name="adj1" fmla="val 22106"/>
              <a:gd name="adj2" fmla="val -81801"/>
            </a:avLst>
          </a:prstGeom>
          <a:solidFill>
            <a:srgbClr val="00FF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RÊt tiÕc b¹n ®· tr¶ lêi sai.</a:t>
            </a: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838200" y="2133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Hình thang cân</a:t>
            </a: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838200" y="2849563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Hình chữ nhật</a:t>
            </a: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838200" y="4114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Hình vuông</a:t>
            </a:r>
          </a:p>
        </p:txBody>
      </p:sp>
      <p:sp>
        <p:nvSpPr>
          <p:cNvPr id="31" name="Action Button: Home 30">
            <a:hlinkClick r:id="rId7" action="ppaction://hlinksldjump" highlightClick="1"/>
          </p:cNvPr>
          <p:cNvSpPr/>
          <p:nvPr/>
        </p:nvSpPr>
        <p:spPr>
          <a:xfrm>
            <a:off x="8305800" y="6248400"/>
            <a:ext cx="576263" cy="4508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>
            <a:off x="5845175" y="2606675"/>
            <a:ext cx="2743200" cy="2590800"/>
          </a:xfrm>
          <a:prstGeom prst="wedgeEllipseCallout">
            <a:avLst>
              <a:gd name="adj1" fmla="val 22106"/>
              <a:gd name="adj2" fmla="val -81801"/>
            </a:avLst>
          </a:prstGeom>
          <a:solidFill>
            <a:srgbClr val="00FF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RÊt tiÕc b¹n ®· tr¶ lêi sai.</a:t>
            </a:r>
          </a:p>
        </p:txBody>
      </p:sp>
      <p:sp>
        <p:nvSpPr>
          <p:cNvPr id="34" name="AutoShape 24"/>
          <p:cNvSpPr>
            <a:spLocks noChangeArrowheads="1"/>
          </p:cNvSpPr>
          <p:nvPr/>
        </p:nvSpPr>
        <p:spPr bwMode="auto">
          <a:xfrm>
            <a:off x="5867400" y="2590800"/>
            <a:ext cx="2743200" cy="2590800"/>
          </a:xfrm>
          <a:prstGeom prst="wedgeEllipseCallout">
            <a:avLst>
              <a:gd name="adj1" fmla="val 22106"/>
              <a:gd name="adj2" fmla="val -81801"/>
            </a:avLst>
          </a:prstGeom>
          <a:solidFill>
            <a:srgbClr val="00FF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RÊt tiÕc b¹n ®· tr¶ lêi sai.</a:t>
            </a:r>
          </a:p>
        </p:txBody>
      </p:sp>
      <p:sp>
        <p:nvSpPr>
          <p:cNvPr id="61468" name="Text Box 2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38200" y="34290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Hình bình hành</a:t>
            </a: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3429000" y="3414713"/>
            <a:ext cx="2438400" cy="77628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 ÁN: C</a:t>
            </a:r>
          </a:p>
          <a:p>
            <a:pPr algn="ctr"/>
            <a:endParaRPr lang="en-US" altLang="en-US" sz="5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5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6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5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66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77842" grpId="0" animBg="1"/>
      <p:bldP spid="77842" grpId="1" animBg="1"/>
      <p:bldP spid="77843" grpId="0" animBg="1"/>
      <p:bldP spid="77844" grpId="0" animBg="1"/>
      <p:bldP spid="77845" grpId="0" animBg="1"/>
      <p:bldP spid="77846" grpId="0" animBg="1"/>
      <p:bldP spid="77847" grpId="0" animBg="1"/>
      <p:bldP spid="77848" grpId="0" animBg="1"/>
      <p:bldP spid="77849" grpId="0" animBg="1"/>
      <p:bldP spid="77850" grpId="0" animBg="1"/>
      <p:bldP spid="77851" grpId="0" animBg="1"/>
      <p:bldP spid="77852" grpId="0" animBg="1"/>
      <p:bldP spid="33" grpId="0" animBg="1"/>
      <p:bldP spid="33" grpId="1" animBg="1"/>
      <p:bldP spid="2" grpId="0" animBg="1"/>
      <p:bldP spid="2" grpId="1" animBg="1"/>
      <p:bldP spid="3" grpId="0" animBg="1"/>
      <p:bldP spid="3" grpId="1" animBg="1"/>
      <p:bldP spid="32" grpId="0" animBg="1"/>
      <p:bldP spid="32" grpId="1" animBg="1"/>
      <p:bldP spid="34" grpId="0" animBg="1"/>
      <p:bldP spid="34" grpId="1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396875" y="3324225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42" name="Rectangl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0" y="54864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Times New Roman" pitchFamily="18" charset="0"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7844" name="Oval 20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7845" name="Oval 21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7847" name="Oval 23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7848" name="Oval 24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auto">
          <a:xfrm>
            <a:off x="40386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40386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478" name="Rectangle 98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9" name="Rectangle 99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80" name="Rectangle 100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81" name="Picture 9" descr="be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0"/>
            <a:ext cx="15890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2" name="Text Box 23"/>
          <p:cNvSpPr txBox="1">
            <a:spLocks noChangeArrowheads="1"/>
          </p:cNvSpPr>
          <p:nvPr/>
        </p:nvSpPr>
        <p:spPr bwMode="auto">
          <a:xfrm>
            <a:off x="381000" y="609600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2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  <a:r>
              <a:rPr lang="en-US" altLang="en-US" sz="2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Tứ giác ABCD nội tiếp trong đường tròn có tâm là:</a:t>
            </a:r>
          </a:p>
        </p:txBody>
      </p:sp>
      <p:sp>
        <p:nvSpPr>
          <p:cNvPr id="33" name="AutoShape 24"/>
          <p:cNvSpPr>
            <a:spLocks noChangeArrowheads="1"/>
          </p:cNvSpPr>
          <p:nvPr/>
        </p:nvSpPr>
        <p:spPr bwMode="auto">
          <a:xfrm>
            <a:off x="6400800" y="2667000"/>
            <a:ext cx="2743200" cy="2590800"/>
          </a:xfrm>
          <a:prstGeom prst="wedgeEllipseCallout">
            <a:avLst>
              <a:gd name="adj1" fmla="val 22106"/>
              <a:gd name="adj2" fmla="val -81801"/>
            </a:avLst>
          </a:prstGeom>
          <a:solidFill>
            <a:srgbClr val="00FF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RÊt tiÕc b¹n ®· tr¶ lêi sai.</a:t>
            </a:r>
          </a:p>
        </p:txBody>
      </p:sp>
      <p:sp>
        <p:nvSpPr>
          <p:cNvPr id="2" name="AutoShape 24"/>
          <p:cNvSpPr>
            <a:spLocks noChangeArrowheads="1"/>
          </p:cNvSpPr>
          <p:nvPr/>
        </p:nvSpPr>
        <p:spPr bwMode="auto">
          <a:xfrm>
            <a:off x="6400800" y="2667000"/>
            <a:ext cx="2743200" cy="2590800"/>
          </a:xfrm>
          <a:prstGeom prst="wedgeEllipseCallout">
            <a:avLst>
              <a:gd name="adj1" fmla="val 22106"/>
              <a:gd name="adj2" fmla="val -81801"/>
            </a:avLst>
          </a:prstGeom>
          <a:solidFill>
            <a:srgbClr val="00FF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RÊt tiÕc b¹n ®· tr¶ lêi sai.</a:t>
            </a:r>
          </a:p>
        </p:txBody>
      </p:sp>
      <p:sp>
        <p:nvSpPr>
          <p:cNvPr id="3" name="AutoShape 24"/>
          <p:cNvSpPr>
            <a:spLocks noChangeArrowheads="1"/>
          </p:cNvSpPr>
          <p:nvPr/>
        </p:nvSpPr>
        <p:spPr bwMode="auto">
          <a:xfrm>
            <a:off x="6400800" y="2667000"/>
            <a:ext cx="2743200" cy="2590800"/>
          </a:xfrm>
          <a:prstGeom prst="wedgeEllipseCallout">
            <a:avLst>
              <a:gd name="adj1" fmla="val 22106"/>
              <a:gd name="adj2" fmla="val -81801"/>
            </a:avLst>
          </a:prstGeom>
          <a:solidFill>
            <a:srgbClr val="00FF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RÊt tiÕc b¹n ®· tr¶ lêi sai.</a:t>
            </a: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381000" y="2133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Giao điểm của AD và BC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381000" y="26670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Trung điểm của BC</a:t>
            </a:r>
          </a:p>
        </p:txBody>
      </p:sp>
      <p:sp>
        <p:nvSpPr>
          <p:cNvPr id="62488" name="Text Box 2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1000" y="3276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Trung điểm của AD</a:t>
            </a: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381000" y="3886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Cả A, B, C đều sai</a:t>
            </a:r>
          </a:p>
        </p:txBody>
      </p:sp>
      <p:sp>
        <p:nvSpPr>
          <p:cNvPr id="31" name="Action Button: Home 30">
            <a:hlinkClick r:id="rId7" action="ppaction://hlinksldjump" highlightClick="1"/>
          </p:cNvPr>
          <p:cNvSpPr/>
          <p:nvPr/>
        </p:nvSpPr>
        <p:spPr>
          <a:xfrm>
            <a:off x="8305800" y="6248400"/>
            <a:ext cx="576263" cy="4508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>
            <a:off x="6400800" y="2667000"/>
            <a:ext cx="2743200" cy="2590800"/>
          </a:xfrm>
          <a:prstGeom prst="wedgeEllipseCallout">
            <a:avLst>
              <a:gd name="adj1" fmla="val 22106"/>
              <a:gd name="adj2" fmla="val -81801"/>
            </a:avLst>
          </a:prstGeom>
          <a:solidFill>
            <a:srgbClr val="00FF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RÊt tiÕc b¹n ®· tr¶ lêi sai.</a:t>
            </a:r>
          </a:p>
        </p:txBody>
      </p:sp>
      <p:sp>
        <p:nvSpPr>
          <p:cNvPr id="34" name="AutoShape 24"/>
          <p:cNvSpPr>
            <a:spLocks noChangeArrowheads="1"/>
          </p:cNvSpPr>
          <p:nvPr/>
        </p:nvSpPr>
        <p:spPr bwMode="auto">
          <a:xfrm>
            <a:off x="6400800" y="2667000"/>
            <a:ext cx="2743200" cy="2590800"/>
          </a:xfrm>
          <a:prstGeom prst="wedgeEllipseCallout">
            <a:avLst>
              <a:gd name="adj1" fmla="val 22106"/>
              <a:gd name="adj2" fmla="val -81801"/>
            </a:avLst>
          </a:prstGeom>
          <a:solidFill>
            <a:srgbClr val="00FF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RÊt tiÕc b¹n ®· tr¶ lêi sai.</a:t>
            </a:r>
          </a:p>
        </p:txBody>
      </p:sp>
      <p:pic>
        <p:nvPicPr>
          <p:cNvPr id="62493" name="Picture 3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97338" y="838200"/>
            <a:ext cx="268446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3505200" y="3351213"/>
            <a:ext cx="2438400" cy="77628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 ÁN: C</a:t>
            </a:r>
          </a:p>
          <a:p>
            <a:pPr algn="ctr"/>
            <a:endParaRPr lang="en-US" altLang="en-US" sz="5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7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7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14"/>
                  </p:tgtEl>
                </p:cond>
              </p:nextCondLst>
            </p:seq>
          </p:childTnLst>
        </p:cTn>
      </p:par>
    </p:tnLst>
    <p:bldLst>
      <p:bldP spid="30" grpId="0" animBg="1"/>
      <p:bldP spid="77842" grpId="0" animBg="1"/>
      <p:bldP spid="77842" grpId="1" animBg="1"/>
      <p:bldP spid="77843" grpId="0" animBg="1"/>
      <p:bldP spid="77844" grpId="0" animBg="1"/>
      <p:bldP spid="77845" grpId="0" animBg="1"/>
      <p:bldP spid="77846" grpId="0" animBg="1"/>
      <p:bldP spid="77847" grpId="0" animBg="1"/>
      <p:bldP spid="77848" grpId="0" animBg="1"/>
      <p:bldP spid="77849" grpId="0" animBg="1"/>
      <p:bldP spid="77850" grpId="0" animBg="1"/>
      <p:bldP spid="77851" grpId="0" animBg="1"/>
      <p:bldP spid="77852" grpId="0" animBg="1"/>
      <p:bldP spid="33" grpId="0" animBg="1"/>
      <p:bldP spid="33" grpId="1" animBg="1"/>
      <p:bldP spid="2" grpId="0" animBg="1"/>
      <p:bldP spid="2" grpId="1" animBg="1"/>
      <p:bldP spid="3" grpId="0" animBg="1"/>
      <p:bldP spid="3" grpId="1" animBg="1"/>
      <p:bldP spid="32" grpId="0" animBg="1"/>
      <p:bldP spid="32" grpId="1" animBg="1"/>
      <p:bldP spid="34" grpId="0" animBg="1"/>
      <p:bldP spid="34" grpId="1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657725"/>
            <a:ext cx="23288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2388" y="23813"/>
            <a:ext cx="2514601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75644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Ô MAY MẮN</a:t>
            </a:r>
          </a:p>
          <a:p>
            <a:pPr algn="ctr"/>
            <a:r>
              <a:rPr lang="en-US" alt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PHẦN  THUỞNG CỦA EM LÀ MỘT  TRÀNG PHÁO TAY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685800" y="304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7391400" y="228600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3733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81000" y="3657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4267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6400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3262377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555092">
            <a:off x="2743200" y="3962400"/>
            <a:ext cx="12414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Home 12">
            <a:hlinkClick r:id="rId6" action="ppaction://hlinksldjump" highlightClick="1"/>
          </p:cNvPr>
          <p:cNvSpPr/>
          <p:nvPr/>
        </p:nvSpPr>
        <p:spPr>
          <a:xfrm>
            <a:off x="5638800" y="5867400"/>
            <a:ext cx="577850" cy="4508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205 -0.42497 C -0.4283 -0.52393 -0.43437 -0.62312 -0.36649 -0.63769 C -0.29844 -0.65248 -0.10798 -0.57295 -0.01406 -0.51329 C 0.07952 -0.45387 0.1625 -0.36902 0.19601 -0.28139 C 0.22952 -0.19352 0.18768 -0.03537 0.18594 0.01411 " pathEditMode="relative" rAng="2308050" ptsTypes="aaaaA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0" y="6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  <p:bldP spid="27656" grpId="0" animBg="1"/>
      <p:bldP spid="27657" grpId="0" animBg="1"/>
      <p:bldP spid="276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1825"/>
            <a:ext cx="8229600" cy="1143000"/>
          </a:xfrm>
          <a:noFill/>
          <a:ln w="38100" cmpd="dbl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các tứ giác sau, tứ giác nào là tứ giác nội tiếp ?</a:t>
            </a:r>
          </a:p>
        </p:txBody>
      </p:sp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33600"/>
            <a:ext cx="2847975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2338" y="2085975"/>
            <a:ext cx="25352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209800"/>
            <a:ext cx="2667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12750" y="5334000"/>
            <a:ext cx="4989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</a:rPr>
              <a:t>ABCD là tứ giác nội tiếp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57163"/>
            <a:ext cx="289560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1619250" y="3160713"/>
            <a:ext cx="5715000" cy="609600"/>
            <a:chOff x="2064" y="1296"/>
            <a:chExt cx="3600" cy="384"/>
          </a:xfrm>
        </p:grpSpPr>
        <p:sp>
          <p:nvSpPr>
            <p:cNvPr id="65557" name="Text Box 7"/>
            <p:cNvSpPr txBox="1">
              <a:spLocks noChangeArrowheads="1"/>
            </p:cNvSpPr>
            <p:nvPr/>
          </p:nvSpPr>
          <p:spPr bwMode="auto">
            <a:xfrm>
              <a:off x="2109" y="1344"/>
              <a:ext cx="221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rgbClr val="0033CC"/>
                  </a:solidFill>
                </a:rPr>
                <a:t>Tứ giác ABCD nội tiếp (0) </a:t>
              </a:r>
            </a:p>
          </p:txBody>
        </p:sp>
        <p:graphicFrame>
          <p:nvGraphicFramePr>
            <p:cNvPr id="65558" name="Object 8"/>
            <p:cNvGraphicFramePr>
              <a:graphicFrameLocks noChangeAspect="1"/>
            </p:cNvGraphicFramePr>
            <p:nvPr/>
          </p:nvGraphicFramePr>
          <p:xfrm>
            <a:off x="4199" y="1400"/>
            <a:ext cx="140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59" name="Equation" r:id="rId4" imgW="2235200" imgH="342900" progId="Equation.DSMT4">
                    <p:embed/>
                  </p:oleObj>
                </mc:Choice>
                <mc:Fallback>
                  <p:oleObj name="Equation" r:id="rId4" imgW="2235200" imgH="3429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9" y="1400"/>
                          <a:ext cx="1408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59" name="Rectangle 9"/>
            <p:cNvSpPr>
              <a:spLocks noChangeArrowheads="1"/>
            </p:cNvSpPr>
            <p:nvPr/>
          </p:nvSpPr>
          <p:spPr bwMode="auto">
            <a:xfrm>
              <a:off x="2064" y="1296"/>
              <a:ext cx="3600" cy="384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4014788" y="5029200"/>
          <a:ext cx="330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0" name="Equation" r:id="rId6" imgW="330200" imgH="228600" progId="Equation.DSMT4">
                  <p:embed/>
                </p:oleObj>
              </mc:Choice>
              <mc:Fallback>
                <p:oleObj name="Equation" r:id="rId6" imgW="3302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5029200"/>
                        <a:ext cx="330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81" name="Group 37"/>
          <p:cNvGrpSpPr>
            <a:grpSpLocks/>
          </p:cNvGrpSpPr>
          <p:nvPr/>
        </p:nvGrpSpPr>
        <p:grpSpPr bwMode="auto">
          <a:xfrm>
            <a:off x="4065588" y="522288"/>
            <a:ext cx="639762" cy="401637"/>
            <a:chOff x="633" y="239"/>
            <a:chExt cx="403" cy="253"/>
          </a:xfrm>
        </p:grpSpPr>
        <p:graphicFrame>
          <p:nvGraphicFramePr>
            <p:cNvPr id="65555" name="Object 23"/>
            <p:cNvGraphicFramePr>
              <a:graphicFrameLocks noChangeAspect="1"/>
            </p:cNvGraphicFramePr>
            <p:nvPr/>
          </p:nvGraphicFramePr>
          <p:xfrm>
            <a:off x="708" y="300"/>
            <a:ext cx="32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61" name="Equation" r:id="rId8" imgW="520474" imgH="304668" progId="Equation.DSMT4">
                    <p:embed/>
                  </p:oleObj>
                </mc:Choice>
                <mc:Fallback>
                  <p:oleObj name="Equation" r:id="rId8" imgW="520474" imgH="304668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" y="300"/>
                          <a:ext cx="328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56" name="Arc 25"/>
            <p:cNvSpPr>
              <a:spLocks/>
            </p:cNvSpPr>
            <p:nvPr/>
          </p:nvSpPr>
          <p:spPr bwMode="auto">
            <a:xfrm flipV="1">
              <a:off x="633" y="239"/>
              <a:ext cx="192" cy="248"/>
            </a:xfrm>
            <a:custGeom>
              <a:avLst/>
              <a:gdLst>
                <a:gd name="T0" fmla="*/ 0 w 21600"/>
                <a:gd name="T1" fmla="*/ 0 h 27897"/>
                <a:gd name="T2" fmla="*/ 0 w 21600"/>
                <a:gd name="T3" fmla="*/ 0 h 27897"/>
                <a:gd name="T4" fmla="*/ 0 w 21600"/>
                <a:gd name="T5" fmla="*/ 0 h 278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78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33"/>
                    <a:pt x="21283" y="25855"/>
                    <a:pt x="20661" y="27896"/>
                  </a:cubicBezTo>
                </a:path>
                <a:path w="21600" h="278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33"/>
                    <a:pt x="21283" y="25855"/>
                    <a:pt x="20661" y="2789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 cmpd="tri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</p:grpSp>
      <p:graphicFrame>
        <p:nvGraphicFramePr>
          <p:cNvPr id="31770" name="Object 26"/>
          <p:cNvGraphicFramePr>
            <a:graphicFrameLocks noGrp="1" noChangeAspect="1"/>
          </p:cNvGraphicFramePr>
          <p:nvPr>
            <p:ph sz="half" idx="1"/>
          </p:nvPr>
        </p:nvGraphicFramePr>
        <p:xfrm>
          <a:off x="3965575" y="5029200"/>
          <a:ext cx="36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name="Equation" r:id="rId10" imgW="368300" imgH="228600" progId="Equation.DSMT4">
                  <p:embed/>
                </p:oleObj>
              </mc:Choice>
              <mc:Fallback>
                <p:oleObj name="Equation" r:id="rId10" imgW="368300" imgH="2286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575" y="5029200"/>
                        <a:ext cx="368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80" name="Group 36"/>
          <p:cNvGrpSpPr>
            <a:grpSpLocks/>
          </p:cNvGrpSpPr>
          <p:nvPr/>
        </p:nvGrpSpPr>
        <p:grpSpPr bwMode="auto">
          <a:xfrm>
            <a:off x="490538" y="4572000"/>
            <a:ext cx="7891462" cy="979488"/>
            <a:chOff x="309" y="2976"/>
            <a:chExt cx="4971" cy="768"/>
          </a:xfrm>
        </p:grpSpPr>
        <p:sp>
          <p:nvSpPr>
            <p:cNvPr id="65550" name="Rectangle 14"/>
            <p:cNvSpPr>
              <a:spLocks noChangeArrowheads="1"/>
            </p:cNvSpPr>
            <p:nvPr/>
          </p:nvSpPr>
          <p:spPr bwMode="auto">
            <a:xfrm>
              <a:off x="309" y="2976"/>
              <a:ext cx="4971" cy="768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65551" name="Group 35"/>
            <p:cNvGrpSpPr>
              <a:grpSpLocks/>
            </p:cNvGrpSpPr>
            <p:nvPr/>
          </p:nvGrpSpPr>
          <p:grpSpPr bwMode="auto">
            <a:xfrm>
              <a:off x="432" y="3217"/>
              <a:ext cx="4776" cy="308"/>
              <a:chOff x="432" y="3217"/>
              <a:chExt cx="4776" cy="308"/>
            </a:xfrm>
          </p:grpSpPr>
          <p:sp>
            <p:nvSpPr>
              <p:cNvPr id="65552" name="Text Box 12"/>
              <p:cNvSpPr txBox="1">
                <a:spLocks noChangeArrowheads="1"/>
              </p:cNvSpPr>
              <p:nvPr/>
            </p:nvSpPr>
            <p:spPr bwMode="auto">
              <a:xfrm>
                <a:off x="432" y="3217"/>
                <a:ext cx="20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33CC"/>
                    </a:solidFill>
                  </a:rPr>
                  <a:t>Tứ giác ABCD nội tiếp </a:t>
                </a:r>
              </a:p>
            </p:txBody>
          </p:sp>
          <p:sp>
            <p:nvSpPr>
              <p:cNvPr id="65553" name="Text Box 29"/>
              <p:cNvSpPr txBox="1">
                <a:spLocks noChangeArrowheads="1"/>
              </p:cNvSpPr>
              <p:nvPr/>
            </p:nvSpPr>
            <p:spPr bwMode="auto">
              <a:xfrm>
                <a:off x="2769" y="3237"/>
                <a:ext cx="201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rgbClr val="0033CC"/>
                    </a:solidFill>
                  </a:rPr>
                  <a:t>Tổng hai góc đối bằng</a:t>
                </a:r>
              </a:p>
            </p:txBody>
          </p:sp>
          <p:graphicFrame>
            <p:nvGraphicFramePr>
              <p:cNvPr id="65554" name="Object 30"/>
              <p:cNvGraphicFramePr>
                <a:graphicFrameLocks noChangeAspect="1"/>
              </p:cNvGraphicFramePr>
              <p:nvPr/>
            </p:nvGraphicFramePr>
            <p:xfrm>
              <a:off x="4828" y="3285"/>
              <a:ext cx="380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563" name="Equation" r:id="rId12" imgW="520474" imgH="304668" progId="Equation.DSMT4">
                      <p:embed/>
                    </p:oleObj>
                  </mc:Choice>
                  <mc:Fallback>
                    <p:oleObj name="Equation" r:id="rId12" imgW="520474" imgH="304668" progId="Equation.DSMT4">
                      <p:embed/>
                      <p:pic>
                        <p:nvPicPr>
                          <p:cNvPr id="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28" y="3285"/>
                            <a:ext cx="380" cy="22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457200" y="2514600"/>
            <a:ext cx="2144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 u="sng">
                <a:solidFill>
                  <a:srgbClr val="0033CC"/>
                </a:solidFill>
              </a:rPr>
              <a:t>* Định nghĩa :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428625" y="3886200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 u="sng">
                <a:solidFill>
                  <a:srgbClr val="0033CC"/>
                </a:solidFill>
              </a:rPr>
              <a:t>* Tính chất : </a:t>
            </a:r>
          </a:p>
        </p:txBody>
      </p:sp>
      <p:sp>
        <p:nvSpPr>
          <p:cNvPr id="31782" name="Arc 38"/>
          <p:cNvSpPr>
            <a:spLocks/>
          </p:cNvSpPr>
          <p:nvPr/>
        </p:nvSpPr>
        <p:spPr bwMode="auto">
          <a:xfrm flipH="1">
            <a:off x="5105400" y="2057400"/>
            <a:ext cx="304800" cy="381000"/>
          </a:xfrm>
          <a:custGeom>
            <a:avLst/>
            <a:gdLst>
              <a:gd name="T0" fmla="*/ 0 w 21600"/>
              <a:gd name="T1" fmla="*/ 0 h 26839"/>
              <a:gd name="T2" fmla="*/ 58880403 w 21600"/>
              <a:gd name="T3" fmla="*/ 76778974 h 26839"/>
              <a:gd name="T4" fmla="*/ 0 w 21600"/>
              <a:gd name="T5" fmla="*/ 61791545 h 268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83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66"/>
                  <a:pt x="21383" y="25125"/>
                  <a:pt x="20955" y="26839"/>
                </a:cubicBezTo>
              </a:path>
              <a:path w="21600" h="2683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66"/>
                  <a:pt x="21383" y="25125"/>
                  <a:pt x="20955" y="2683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5105400" y="207327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33CC"/>
                </a:solidFill>
              </a:rPr>
              <a:t>?</a:t>
            </a:r>
          </a:p>
        </p:txBody>
      </p:sp>
      <p:graphicFrame>
        <p:nvGraphicFramePr>
          <p:cNvPr id="31784" name="Object 40"/>
          <p:cNvGraphicFramePr>
            <a:graphicFrameLocks noChangeAspect="1"/>
          </p:cNvGraphicFramePr>
          <p:nvPr/>
        </p:nvGraphicFramePr>
        <p:xfrm>
          <a:off x="5097463" y="2147888"/>
          <a:ext cx="393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4" name="Equation" r:id="rId14" imgW="393359" imgH="304536" progId="Equation.DSMT4">
                  <p:embed/>
                </p:oleObj>
              </mc:Choice>
              <mc:Fallback>
                <p:oleObj name="Equation" r:id="rId14" imgW="393359" imgH="304536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2147888"/>
                        <a:ext cx="393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1" name="TextBox 2"/>
          <p:cNvSpPr txBox="1">
            <a:spLocks noChangeArrowheads="1"/>
          </p:cNvSpPr>
          <p:nvPr/>
        </p:nvSpPr>
        <p:spPr bwMode="auto">
          <a:xfrm rot="10800000" flipV="1">
            <a:off x="338138" y="5867400"/>
            <a:ext cx="8653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CC0066"/>
                </a:solidFill>
                <a:latin typeface=".VnTime" pitchFamily="34" charset="0"/>
              </a:rPr>
              <a:t>* </a:t>
            </a:r>
            <a:r>
              <a:rPr lang="en-US" altLang="en-US" sz="28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Có mấy </a:t>
            </a:r>
            <a:r>
              <a:rPr lang="en-US" altLang="en-US" sz="2800" b="1">
                <a:solidFill>
                  <a:srgbClr val="CC0066"/>
                </a:solidFill>
                <a:latin typeface=".VnTime" pitchFamily="34" charset="0"/>
              </a:rPr>
              <a:t>c¸ch c/minh  tø gi¸c ABCD lµ tø gi¸c néi tiÕp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7" grpId="0"/>
      <p:bldP spid="31778" grpId="0"/>
      <p:bldP spid="31782" grpId="0" animBg="1"/>
      <p:bldP spid="31783" grpId="0"/>
      <p:bldP spid="31783" grpId="1"/>
      <p:bldP spid="635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elicitsh71-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3"/>
          <p:cNvSpPr txBox="1">
            <a:spLocks noChangeArrowheads="1"/>
          </p:cNvSpPr>
          <p:nvPr/>
        </p:nvSpPr>
        <p:spPr bwMode="auto">
          <a:xfrm>
            <a:off x="2362200" y="2974975"/>
            <a:ext cx="487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99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CA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VNI-Souvir"/>
        <a:ea typeface=""/>
        <a:cs typeface=""/>
      </a:majorFont>
      <a:minorFont>
        <a:latin typeface="VNI-Souvi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Souvi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Souvir" pitchFamily="2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VNI-Souvir"/>
        <a:ea typeface=""/>
        <a:cs typeface=""/>
      </a:majorFont>
      <a:minorFont>
        <a:latin typeface="VNI-Souvi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Souvi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Souvir" pitchFamily="2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ppt/theme/themeOverride2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</TotalTime>
  <Words>1453</Words>
  <Application>Microsoft Office PowerPoint</Application>
  <PresentationFormat>On-screen Show (4:3)</PresentationFormat>
  <Paragraphs>293</Paragraphs>
  <Slides>25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Default Design</vt:lpstr>
      <vt:lpstr>5_Office Theme</vt:lpstr>
      <vt:lpstr>7_Office Theme</vt:lpstr>
      <vt:lpstr>2_Office Theme</vt:lpstr>
      <vt:lpstr>5_Ocean</vt:lpstr>
      <vt:lpstr>BlackTie</vt:lpstr>
      <vt:lpstr>1_BlackTie</vt:lpstr>
      <vt:lpstr>1_Ocean</vt:lpstr>
      <vt:lpstr>Technic</vt:lpstr>
      <vt:lpstr>1_Default Design</vt:lpstr>
      <vt:lpstr>2_Default Design</vt:lpstr>
      <vt:lpstr>3_Default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các tứ giác sau, tứ giác nào là tứ giác nội tiếp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Chứng minh  </vt:lpstr>
      <vt:lpstr>a. Chứng minh  </vt:lpstr>
      <vt:lpstr>b. Chứng minh tứ giác EOO’F nội tiếp  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&amp; ĐÀO TẠO THOẠI SƠN HỘI THI GIÁO VIÊN GIỎI NĂM HỌC : 2010 - 2011</dc:title>
  <dc:creator>Smart</dc:creator>
  <cp:lastModifiedBy>DELL</cp:lastModifiedBy>
  <cp:revision>68</cp:revision>
  <dcterms:created xsi:type="dcterms:W3CDTF">2004-12-20T20:07:26Z</dcterms:created>
  <dcterms:modified xsi:type="dcterms:W3CDTF">2021-02-16T04:27:01Z</dcterms:modified>
</cp:coreProperties>
</file>